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7" r:id="rId3"/>
    <p:sldId id="265" r:id="rId4"/>
    <p:sldId id="270" r:id="rId5"/>
    <p:sldId id="259" r:id="rId6"/>
    <p:sldId id="268" r:id="rId7"/>
    <p:sldId id="269" r:id="rId8"/>
    <p:sldId id="274" r:id="rId9"/>
    <p:sldId id="27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5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EC88E9-3EFF-47C3-B705-0C8D212511D8}" v="40" dt="2023-06-11T18:35:57.882"/>
    <p1510:client id="{C24ED4EA-8FEE-45C1-80A2-DAECC4E87A39}" v="35" dt="2023-06-11T18:27:49.839"/>
    <p1510:client id="{D47A7CDB-57B7-4143-BE38-FC3D53E18FDF}" v="6373" dt="2023-06-11T23:50:36.936"/>
    <p1510:client id="{E63BCAE6-F378-4DC0-A1A8-A893257510EC}" v="43" dt="2023-06-11T18:42:05.1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594"/>
    <p:restoredTop sz="89095"/>
  </p:normalViewPr>
  <p:slideViewPr>
    <p:cSldViewPr snapToGrid="0">
      <p:cViewPr>
        <p:scale>
          <a:sx n="108" d="100"/>
          <a:sy n="108" d="100"/>
        </p:scale>
        <p:origin x="736"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ARR</c:v>
                </c:pt>
              </c:strCache>
            </c:strRef>
          </c:tx>
          <c:spPr>
            <a:solidFill>
              <a:schemeClr val="bg2"/>
            </a:solidFill>
            <a:ln>
              <a:noFill/>
            </a:ln>
            <a:effectLst/>
          </c:spPr>
          <c:invertIfNegative val="0"/>
          <c:cat>
            <c:numRef>
              <c:f>Sheet1!$A$2:$A$12</c:f>
              <c:numCache>
                <c:formatCode>General</c:formatCode>
                <c:ptCount val="11"/>
                <c:pt idx="0">
                  <c:v>2023</c:v>
                </c:pt>
                <c:pt idx="1">
                  <c:v>2024</c:v>
                </c:pt>
                <c:pt idx="2">
                  <c:v>2025</c:v>
                </c:pt>
                <c:pt idx="3">
                  <c:v>2026</c:v>
                </c:pt>
                <c:pt idx="4">
                  <c:v>2027</c:v>
                </c:pt>
                <c:pt idx="5">
                  <c:v>2028</c:v>
                </c:pt>
                <c:pt idx="6">
                  <c:v>2029</c:v>
                </c:pt>
                <c:pt idx="7">
                  <c:v>2030</c:v>
                </c:pt>
                <c:pt idx="8">
                  <c:v>2031</c:v>
                </c:pt>
                <c:pt idx="9">
                  <c:v>2032</c:v>
                </c:pt>
                <c:pt idx="10">
                  <c:v>2033</c:v>
                </c:pt>
              </c:numCache>
            </c:numRef>
          </c:cat>
          <c:val>
            <c:numRef>
              <c:f>Sheet1!$B$2:$B$12</c:f>
              <c:numCache>
                <c:formatCode>General</c:formatCode>
                <c:ptCount val="11"/>
                <c:pt idx="0">
                  <c:v>1</c:v>
                </c:pt>
                <c:pt idx="1">
                  <c:v>10</c:v>
                </c:pt>
                <c:pt idx="2">
                  <c:v>20</c:v>
                </c:pt>
                <c:pt idx="3">
                  <c:v>35</c:v>
                </c:pt>
                <c:pt idx="4">
                  <c:v>55</c:v>
                </c:pt>
                <c:pt idx="5">
                  <c:v>70</c:v>
                </c:pt>
                <c:pt idx="6">
                  <c:v>100</c:v>
                </c:pt>
                <c:pt idx="7">
                  <c:v>125</c:v>
                </c:pt>
                <c:pt idx="8">
                  <c:v>155</c:v>
                </c:pt>
                <c:pt idx="9">
                  <c:v>175</c:v>
                </c:pt>
                <c:pt idx="10">
                  <c:v>190</c:v>
                </c:pt>
              </c:numCache>
            </c:numRef>
          </c:val>
          <c:extLst>
            <c:ext xmlns:c16="http://schemas.microsoft.com/office/drawing/2014/chart" uri="{C3380CC4-5D6E-409C-BE32-E72D297353CC}">
              <c16:uniqueId val="{00000000-F296-4042-9F45-4CDEB5199D67}"/>
            </c:ext>
          </c:extLst>
        </c:ser>
        <c:dLbls>
          <c:showLegendKey val="0"/>
          <c:showVal val="0"/>
          <c:showCatName val="0"/>
          <c:showSerName val="0"/>
          <c:showPercent val="0"/>
          <c:showBubbleSize val="0"/>
        </c:dLbls>
        <c:gapWidth val="219"/>
        <c:overlap val="-27"/>
        <c:axId val="1606543472"/>
        <c:axId val="1606545200"/>
      </c:barChart>
      <c:catAx>
        <c:axId val="16065434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6545200"/>
        <c:crosses val="autoZero"/>
        <c:auto val="1"/>
        <c:lblAlgn val="ctr"/>
        <c:lblOffset val="100"/>
        <c:noMultiLvlLbl val="0"/>
      </c:catAx>
      <c:valAx>
        <c:axId val="1606545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06543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US</c:v>
                </c:pt>
              </c:strCache>
            </c:strRef>
          </c:tx>
          <c:spPr>
            <a:ln w="22225" cap="rnd">
              <a:solidFill>
                <a:schemeClr val="bg2"/>
              </a:solidFill>
              <a:round/>
            </a:ln>
            <a:effectLst/>
          </c:spPr>
          <c:marker>
            <c:symbol val="diamond"/>
            <c:size val="6"/>
            <c:spPr>
              <a:solidFill>
                <a:schemeClr val="accent1"/>
              </a:solidFill>
              <a:ln w="9525">
                <a:solidFill>
                  <a:schemeClr val="accent1"/>
                </a:solidFill>
                <a:round/>
              </a:ln>
              <a:effectLst/>
            </c:spPr>
          </c:marker>
          <c:cat>
            <c:numRef>
              <c:f>Sheet1!$A$2:$A$5</c:f>
              <c:numCache>
                <c:formatCode>General</c:formatCode>
                <c:ptCount val="4"/>
                <c:pt idx="0">
                  <c:v>2023</c:v>
                </c:pt>
                <c:pt idx="1">
                  <c:v>2024</c:v>
                </c:pt>
                <c:pt idx="2">
                  <c:v>2025</c:v>
                </c:pt>
                <c:pt idx="3">
                  <c:v>2026</c:v>
                </c:pt>
              </c:numCache>
            </c:numRef>
          </c:cat>
          <c:val>
            <c:numRef>
              <c:f>Sheet1!$B$2:$B$5</c:f>
              <c:numCache>
                <c:formatCode>0%</c:formatCode>
                <c:ptCount val="4"/>
                <c:pt idx="0">
                  <c:v>0.01</c:v>
                </c:pt>
                <c:pt idx="1">
                  <c:v>0.1</c:v>
                </c:pt>
                <c:pt idx="2">
                  <c:v>0.2</c:v>
                </c:pt>
                <c:pt idx="3">
                  <c:v>0.3</c:v>
                </c:pt>
              </c:numCache>
            </c:numRef>
          </c:val>
          <c:smooth val="0"/>
          <c:extLst>
            <c:ext xmlns:c16="http://schemas.microsoft.com/office/drawing/2014/chart" uri="{C3380CC4-5D6E-409C-BE32-E72D297353CC}">
              <c16:uniqueId val="{00000000-124B-AF4C-B057-F58F527B4620}"/>
            </c:ext>
          </c:extLst>
        </c:ser>
        <c:ser>
          <c:idx val="1"/>
          <c:order val="1"/>
          <c:tx>
            <c:strRef>
              <c:f>Sheet1!$C$1</c:f>
              <c:strCache>
                <c:ptCount val="1"/>
                <c:pt idx="0">
                  <c:v>International</c:v>
                </c:pt>
              </c:strCache>
            </c:strRef>
          </c:tx>
          <c:spPr>
            <a:ln w="22225" cap="rnd">
              <a:solidFill>
                <a:schemeClr val="bg2"/>
              </a:solidFill>
              <a:round/>
            </a:ln>
            <a:effectLst/>
          </c:spPr>
          <c:marker>
            <c:symbol val="square"/>
            <c:size val="6"/>
            <c:spPr>
              <a:solidFill>
                <a:schemeClr val="accent2"/>
              </a:solidFill>
              <a:ln w="9525">
                <a:solidFill>
                  <a:schemeClr val="accent2"/>
                </a:solidFill>
                <a:round/>
              </a:ln>
              <a:effectLst/>
            </c:spPr>
          </c:marker>
          <c:cat>
            <c:numRef>
              <c:f>Sheet1!$A$2:$A$5</c:f>
              <c:numCache>
                <c:formatCode>General</c:formatCode>
                <c:ptCount val="4"/>
                <c:pt idx="0">
                  <c:v>2023</c:v>
                </c:pt>
                <c:pt idx="1">
                  <c:v>2024</c:v>
                </c:pt>
                <c:pt idx="2">
                  <c:v>2025</c:v>
                </c:pt>
                <c:pt idx="3">
                  <c:v>2026</c:v>
                </c:pt>
              </c:numCache>
            </c:numRef>
          </c:cat>
          <c:val>
            <c:numRef>
              <c:f>Sheet1!$C$2:$C$5</c:f>
              <c:numCache>
                <c:formatCode>0%</c:formatCode>
                <c:ptCount val="4"/>
                <c:pt idx="0">
                  <c:v>0</c:v>
                </c:pt>
                <c:pt idx="1">
                  <c:v>0.02</c:v>
                </c:pt>
                <c:pt idx="2">
                  <c:v>0.04</c:v>
                </c:pt>
                <c:pt idx="3">
                  <c:v>0.05</c:v>
                </c:pt>
              </c:numCache>
            </c:numRef>
          </c:val>
          <c:smooth val="0"/>
          <c:extLst>
            <c:ext xmlns:c16="http://schemas.microsoft.com/office/drawing/2014/chart" uri="{C3380CC4-5D6E-409C-BE32-E72D297353CC}">
              <c16:uniqueId val="{00000001-124B-AF4C-B057-F58F527B4620}"/>
            </c:ext>
          </c:extLst>
        </c:ser>
        <c:ser>
          <c:idx val="2"/>
          <c:order val="2"/>
          <c:tx>
            <c:strRef>
              <c:f>Sheet1!$D$1</c:f>
              <c:strCache>
                <c:ptCount val="1"/>
              </c:strCache>
            </c:strRef>
          </c:tx>
          <c:spPr>
            <a:ln w="22225" cap="rnd">
              <a:solidFill>
                <a:schemeClr val="accent3"/>
              </a:solidFill>
              <a:round/>
            </a:ln>
            <a:effectLst/>
          </c:spPr>
          <c:marker>
            <c:symbol val="triangle"/>
            <c:size val="6"/>
            <c:spPr>
              <a:solidFill>
                <a:schemeClr val="accent3"/>
              </a:solidFill>
              <a:ln w="9525">
                <a:solidFill>
                  <a:schemeClr val="accent3"/>
                </a:solidFill>
                <a:round/>
              </a:ln>
              <a:effectLst/>
            </c:spPr>
          </c:marker>
          <c:cat>
            <c:numRef>
              <c:f>Sheet1!$A$2:$A$5</c:f>
              <c:numCache>
                <c:formatCode>General</c:formatCode>
                <c:ptCount val="4"/>
                <c:pt idx="0">
                  <c:v>2023</c:v>
                </c:pt>
                <c:pt idx="1">
                  <c:v>2024</c:v>
                </c:pt>
                <c:pt idx="2">
                  <c:v>2025</c:v>
                </c:pt>
                <c:pt idx="3">
                  <c:v>2026</c:v>
                </c:pt>
              </c:numCache>
            </c:numRef>
          </c:cat>
          <c:val>
            <c:numRef>
              <c:f>Sheet1!$D$2:$D$5</c:f>
              <c:numCache>
                <c:formatCode>General</c:formatCode>
                <c:ptCount val="4"/>
              </c:numCache>
            </c:numRef>
          </c:val>
          <c:smooth val="0"/>
          <c:extLst>
            <c:ext xmlns:c16="http://schemas.microsoft.com/office/drawing/2014/chart" uri="{C3380CC4-5D6E-409C-BE32-E72D297353CC}">
              <c16:uniqueId val="{00000002-124B-AF4C-B057-F58F527B4620}"/>
            </c:ext>
          </c:extLst>
        </c:ser>
        <c:dLbls>
          <c:showLegendKey val="0"/>
          <c:showVal val="0"/>
          <c:showCatName val="0"/>
          <c:showSerName val="0"/>
          <c:showPercent val="0"/>
          <c:showBubbleSize val="0"/>
        </c:dLbls>
        <c:marker val="1"/>
        <c:smooth val="0"/>
        <c:axId val="1384050751"/>
        <c:axId val="1384067503"/>
      </c:lineChart>
      <c:catAx>
        <c:axId val="13840507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384067503"/>
        <c:crosses val="autoZero"/>
        <c:auto val="1"/>
        <c:lblAlgn val="ctr"/>
        <c:lblOffset val="100"/>
        <c:noMultiLvlLbl val="0"/>
      </c:catAx>
      <c:valAx>
        <c:axId val="1384067503"/>
        <c:scaling>
          <c:orientation val="minMax"/>
        </c:scaling>
        <c:delete val="0"/>
        <c:axPos val="l"/>
        <c:numFmt formatCode="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84050751"/>
        <c:crosses val="autoZero"/>
        <c:crossBetween val="between"/>
      </c:valAx>
      <c:spPr>
        <a:noFill/>
        <a:ln>
          <a:noFill/>
        </a:ln>
        <a:effectLst/>
      </c:spPr>
    </c:plotArea>
    <c:legend>
      <c:legendPos val="t"/>
      <c:legendEntry>
        <c:idx val="2"/>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41975-1497-F640-8E79-C7DE61E5FC78}" type="datetimeFigureOut">
              <a:rPr lang="en-US" smtClean="0"/>
              <a:t>6/11/23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CDED63-4F39-2844-9E45-0D9109C3EA9E}" type="slidenum">
              <a:rPr lang="en-US" smtClean="0"/>
              <a:t>‹#›</a:t>
            </a:fld>
            <a:endParaRPr lang="en-US"/>
          </a:p>
        </p:txBody>
      </p:sp>
    </p:spTree>
    <p:extLst>
      <p:ext uri="{BB962C8B-B14F-4D97-AF65-F5344CB8AC3E}">
        <p14:creationId xmlns:p14="http://schemas.microsoft.com/office/powerpoint/2010/main" val="86079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4CDED63-4F39-2844-9E45-0D9109C3EA9E}" type="slidenum">
              <a:rPr lang="en-US" smtClean="0"/>
              <a:t>1</a:t>
            </a:fld>
            <a:endParaRPr lang="en-US"/>
          </a:p>
        </p:txBody>
      </p:sp>
    </p:spTree>
    <p:extLst>
      <p:ext uri="{BB962C8B-B14F-4D97-AF65-F5344CB8AC3E}">
        <p14:creationId xmlns:p14="http://schemas.microsoft.com/office/powerpoint/2010/main" val="1793180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Volumes from RFQs and OTC trades make up a large portion of overall trading volumes across all asset classes and regions</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Selling this as a service product to market makers, brokers, and institutions. Clients can streamline their headcount, reduce costs, and respond to more RFQs across all asset classes. </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Integration into all chat forms (Slack, Webex, Teams, etc.) allows for products to put this into any chat platform that is currently not recognized as being compliant for message storing and makes that communication channel compliant.</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Since we plan to sell this to all broker-dealers and market makers, this allows them to compete on pricing, not on speed.</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54CDED63-4F39-2844-9E45-0D9109C3EA9E}" type="slidenum">
              <a:rPr lang="en-US" smtClean="0"/>
              <a:t>4</a:t>
            </a:fld>
            <a:endParaRPr lang="en-US"/>
          </a:p>
        </p:txBody>
      </p:sp>
    </p:spTree>
    <p:extLst>
      <p:ext uri="{BB962C8B-B14F-4D97-AF65-F5344CB8AC3E}">
        <p14:creationId xmlns:p14="http://schemas.microsoft.com/office/powerpoint/2010/main" val="1629427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Centralization and extremely precise documentation of client interactions will allow our customers to quote tighter spreads, win more quotes, win more customers, and maintain more efficient markets</a:t>
            </a:r>
          </a:p>
          <a:p>
            <a:endParaRPr lang="en-US" dirty="0"/>
          </a:p>
          <a:p>
            <a:r>
              <a:rPr lang="en-US" dirty="0"/>
              <a:t>We’ve left the road open for seamless integration of quote-improvement models, like</a:t>
            </a:r>
          </a:p>
          <a:p>
            <a:pPr lvl="1"/>
            <a:r>
              <a:rPr lang="en-US" dirty="0"/>
              <a:t>Counterparty behavior analysis and individually-curated prompts/strategies for higher-profile CPs</a:t>
            </a:r>
          </a:p>
          <a:p>
            <a:pPr lvl="2"/>
            <a:r>
              <a:rPr lang="en-US" dirty="0"/>
              <a:t>As we aggregate trade and chat history</a:t>
            </a:r>
          </a:p>
          <a:p>
            <a:pPr lvl="1"/>
            <a:r>
              <a:rPr lang="en-US" dirty="0"/>
              <a:t>Learned CP ranking system and dynamic quote improvement</a:t>
            </a:r>
          </a:p>
          <a:p>
            <a:pPr lvl="1"/>
            <a:r>
              <a:rPr lang="en-US" dirty="0"/>
              <a:t>Easy integration of pricing strategies as enrichment processes to the main quote pricing model</a:t>
            </a:r>
          </a:p>
          <a:p>
            <a:endParaRPr lang="en-US" dirty="0"/>
          </a:p>
        </p:txBody>
      </p:sp>
      <p:sp>
        <p:nvSpPr>
          <p:cNvPr id="4" name="Slide Number Placeholder 3"/>
          <p:cNvSpPr>
            <a:spLocks noGrp="1"/>
          </p:cNvSpPr>
          <p:nvPr>
            <p:ph type="sldNum" sz="quarter" idx="5"/>
          </p:nvPr>
        </p:nvSpPr>
        <p:spPr/>
        <p:txBody>
          <a:bodyPr/>
          <a:lstStyle/>
          <a:p>
            <a:fld id="{54CDED63-4F39-2844-9E45-0D9109C3EA9E}" type="slidenum">
              <a:rPr lang="en-US" smtClean="0"/>
              <a:t>7</a:t>
            </a:fld>
            <a:endParaRPr lang="en-US"/>
          </a:p>
        </p:txBody>
      </p:sp>
    </p:spTree>
    <p:extLst>
      <p:ext uri="{BB962C8B-B14F-4D97-AF65-F5344CB8AC3E}">
        <p14:creationId xmlns:p14="http://schemas.microsoft.com/office/powerpoint/2010/main" val="183202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We developed a novel pricing engine to break up different types of risk and price it as competitively as possible.</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By enabling the pricing of risk quotes, NAVs, GMOCs, and others types of trades across myriad asset classes we can integrate with many different market participants</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Using volatility, market impact projections and position adjusted pricing models we've also built a framework that works on its own, and can be added onto with more pricing improvements and even counterparty prediction models</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4CDED63-4F39-2844-9E45-0D9109C3EA9E}" type="slidenum">
              <a:rPr lang="en-US" smtClean="0"/>
              <a:t>8</a:t>
            </a:fld>
            <a:endParaRPr lang="en-US"/>
          </a:p>
        </p:txBody>
      </p:sp>
    </p:spTree>
    <p:extLst>
      <p:ext uri="{BB962C8B-B14F-4D97-AF65-F5344CB8AC3E}">
        <p14:creationId xmlns:p14="http://schemas.microsoft.com/office/powerpoint/2010/main" val="3261418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At a price of USD 25,000 per year to license the Enterprise software (which includes software updates and onboarding consultation) This puts us in comp with a singular Bloomberg Terminal which is a charge PER USER! </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Given the markets need to streamline, automate and reduce headcount costs. We project a 10% US market penetration within the first 2 years which would give us an ARR of USD 10M. Since all hosting is done off-site at no capex to Hibiscus, our only costs are Op-Ex which we plan to keep under USD 2M per year between a team of 5 developers</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Additional sources of revenue can be found by offering hosting and other services to end users. While we will offer this, we do not expect it to be a large part of our revenue stream</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In 5 years we plan to have 50% market penetration in the US as well as 10% penetration in both Europe and APAC, putting us at projected ARR of USD 70M</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In 10 years we plan to be at 90% US market penetration around 50% in both APAC and Europe with ARR USD 190M</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u="none" strike="noStrike" dirty="0">
                <a:solidFill>
                  <a:srgbClr val="FFFFFF"/>
                </a:solidFill>
                <a:effectLst/>
                <a:latin typeface="Verdana" panose="020B0604030504040204" pitchFamily="34" charset="0"/>
              </a:rPr>
              <a:t>Based on these numbers we have a current pre-revenue valuation of USD 10M</a:t>
            </a: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200" b="0" i="0" dirty="0">
                <a:solidFill>
                  <a:srgbClr val="FFFFFF"/>
                </a:solidFill>
                <a:effectLst/>
                <a:latin typeface="Verdana" panose="020B0604030504040204" pitchFamily="34" charset="0"/>
              </a:rPr>
              <a:t>​</a:t>
            </a:r>
            <a:endParaRPr lang="en-US" b="0" i="0" dirty="0">
              <a:solidFill>
                <a:srgbClr val="FFFFFF"/>
              </a:solidFill>
              <a:effectLst/>
              <a:latin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4CDED63-4F39-2844-9E45-0D9109C3EA9E}" type="slidenum">
              <a:rPr lang="en-US" smtClean="0"/>
              <a:t>9</a:t>
            </a:fld>
            <a:endParaRPr lang="en-US"/>
          </a:p>
        </p:txBody>
      </p:sp>
    </p:spTree>
    <p:extLst>
      <p:ext uri="{BB962C8B-B14F-4D97-AF65-F5344CB8AC3E}">
        <p14:creationId xmlns:p14="http://schemas.microsoft.com/office/powerpoint/2010/main" val="1554493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A8FB6-E1E1-1E75-D50C-F9E0A45F1B8B}"/>
              </a:ext>
            </a:extLst>
          </p:cNvPr>
          <p:cNvSpPr>
            <a:spLocks noGrp="1"/>
          </p:cNvSpPr>
          <p:nvPr>
            <p:ph type="ctrTitle"/>
          </p:nvPr>
        </p:nvSpPr>
        <p:spPr>
          <a:xfrm>
            <a:off x="1524000" y="1122363"/>
            <a:ext cx="9144000" cy="2387600"/>
          </a:xfrm>
        </p:spPr>
        <p:txBody>
          <a:bodyPr anchor="b"/>
          <a:lstStyle>
            <a:lvl1pPr algn="ctr">
              <a:defRPr sz="60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BA981A8D-237A-166A-2A96-AC4C701CEA32}"/>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19AC6FD-869C-CB53-DEC1-F1F89267EAAF}"/>
              </a:ext>
            </a:extLst>
          </p:cNvPr>
          <p:cNvSpPr>
            <a:spLocks noGrp="1"/>
          </p:cNvSpPr>
          <p:nvPr>
            <p:ph type="dt" sz="half" idx="10"/>
          </p:nvPr>
        </p:nvSpPr>
        <p:spPr>
          <a:xfrm>
            <a:off x="838200" y="6356350"/>
            <a:ext cx="2743200" cy="365125"/>
          </a:xfrm>
          <a:prstGeom prst="rect">
            <a:avLst/>
          </a:prstGeom>
        </p:spPr>
        <p:txBody>
          <a:bodyPr/>
          <a:lstStyle>
            <a:lvl1pPr>
              <a:defRPr>
                <a:solidFill>
                  <a:schemeClr val="bg2"/>
                </a:solidFill>
              </a:defRPr>
            </a:lvl1pPr>
          </a:lstStyle>
          <a:p>
            <a:endParaRPr lang="en-US"/>
          </a:p>
        </p:txBody>
      </p:sp>
      <p:sp>
        <p:nvSpPr>
          <p:cNvPr id="5" name="Footer Placeholder 4">
            <a:extLst>
              <a:ext uri="{FF2B5EF4-FFF2-40B4-BE49-F238E27FC236}">
                <a16:creationId xmlns:a16="http://schemas.microsoft.com/office/drawing/2014/main" id="{0CC0496B-FACC-CCF6-84F1-B688B52F11E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2"/>
                </a:solidFill>
              </a:defRPr>
            </a:lvl1pPr>
          </a:lstStyle>
          <a:p>
            <a:endParaRPr lang="en-US"/>
          </a:p>
        </p:txBody>
      </p:sp>
      <p:sp>
        <p:nvSpPr>
          <p:cNvPr id="7" name="Slide Number Placeholder 5">
            <a:extLst>
              <a:ext uri="{FF2B5EF4-FFF2-40B4-BE49-F238E27FC236}">
                <a16:creationId xmlns:a16="http://schemas.microsoft.com/office/drawing/2014/main" id="{4887AEBA-1018-564F-9A8B-DF9CAE24D377}"/>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131221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0F220-A227-3DBE-D85F-425F4E7B1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BA2DAC-9474-5D43-A3F7-51DD5608BE2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5AD20-7B70-2D22-D1E1-E410B9BDCD7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1E971846-7FAA-130E-5257-FB13F0FBD8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A985FC7A-57B9-63D9-AD25-0DBB35474FB2}"/>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3416535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0FF0EE-9435-3C41-1185-37BAEF8E9A7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011B54-98A1-9C76-4E7E-B127C1EEEF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B5882-6371-AA0C-012E-71E7183F093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C3320560-6ED2-BDE6-2CC4-E2DAEA8080C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889A91AD-FE70-9404-9EEF-8DE8292BC15B}"/>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2298837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067788-19C6-50D0-F636-5240C64CC34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4BAE9-8482-B423-2BC9-530A83148F9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3F0CAFF-7432-302C-8437-B8EF488471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Rectangle 6">
            <a:extLst>
              <a:ext uri="{FF2B5EF4-FFF2-40B4-BE49-F238E27FC236}">
                <a16:creationId xmlns:a16="http://schemas.microsoft.com/office/drawing/2014/main" id="{CE2AEFDA-CBCB-0F04-C8D3-33738CD9558E}"/>
              </a:ext>
            </a:extLst>
          </p:cNvPr>
          <p:cNvSpPr/>
          <p:nvPr userDrawn="1"/>
        </p:nvSpPr>
        <p:spPr>
          <a:xfrm>
            <a:off x="838200" y="641131"/>
            <a:ext cx="10515600" cy="442904"/>
          </a:xfrm>
          <a:prstGeom prst="rect">
            <a:avLst/>
          </a:prstGeom>
          <a:solidFill>
            <a:schemeClr val="bg2"/>
          </a:solidFill>
          <a:ln w="127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3E20674B-7D7E-5172-A190-B1A4EE82C34F}"/>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26848345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1B3E-37F4-DFED-5FCC-2244EA31C9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DD97CE-25E4-0209-857B-7870B4C8F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424FF5-8FEF-C7DD-A231-0AD87F4EB86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F1F0E66-E111-793F-8BAC-D67B2334897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5">
            <a:extLst>
              <a:ext uri="{FF2B5EF4-FFF2-40B4-BE49-F238E27FC236}">
                <a16:creationId xmlns:a16="http://schemas.microsoft.com/office/drawing/2014/main" id="{BF6CAAA7-A394-F17B-8DB8-7B6F0FE8B224}"/>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3476192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793A-B03D-62CD-4BA2-03AA0A34D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7ACC11-CE8B-74CF-1697-CCD365E4CB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C5566E-506F-1B0F-3E56-05B4287C60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C21102-5461-E9EE-449C-2EEB3DA35ED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09F6499B-0B90-988D-4515-BF98F63A0A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98144730-EB6D-C134-3769-E8B22EBFEB72}"/>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231862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AEFA8-BC9B-0C67-2DDC-A6BDEA3573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371ED5-0A36-CA53-12F2-4BFE1BEF42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39B74E-8664-7A6E-7315-98DF0FC7D0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F3FE3D-5AD9-D0EE-83E9-07C325A2D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8319C1-587B-3DE2-68F1-126060A744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76389F-2BA5-41CB-C921-B67B6B432C7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69C94E79-7047-B79D-4C7A-12AC307E9F3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Slide Number Placeholder 5">
            <a:extLst>
              <a:ext uri="{FF2B5EF4-FFF2-40B4-BE49-F238E27FC236}">
                <a16:creationId xmlns:a16="http://schemas.microsoft.com/office/drawing/2014/main" id="{4E16B60A-DBD6-C625-113F-B623A8210BA6}"/>
              </a:ext>
            </a:extLst>
          </p:cNvPr>
          <p:cNvSpPr>
            <a:spLocks noGrp="1"/>
          </p:cNvSpPr>
          <p:nvPr>
            <p:ph type="sldNum" sz="quarter" idx="12"/>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4116146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E435-A87C-BC5E-3145-1CA732A189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23C212-5D82-2156-8EB6-54FDBF9080B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29373A7-7391-E367-5BA1-790A56EB04C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58AD0EB5-618E-0867-AA62-EAF9DD5136D7}"/>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1101151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DBCDB-EFD6-25CD-E59C-9B6AE2D8258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C6F5D640-B1F1-D068-875A-70102C391BE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Rectangle 4">
            <a:extLst>
              <a:ext uri="{FF2B5EF4-FFF2-40B4-BE49-F238E27FC236}">
                <a16:creationId xmlns:a16="http://schemas.microsoft.com/office/drawing/2014/main" id="{EC71B865-31B2-8765-39B5-21FEE4257790}"/>
              </a:ext>
            </a:extLst>
          </p:cNvPr>
          <p:cNvSpPr/>
          <p:nvPr userDrawn="1"/>
        </p:nvSpPr>
        <p:spPr>
          <a:xfrm>
            <a:off x="838200" y="641131"/>
            <a:ext cx="10515600" cy="442904"/>
          </a:xfrm>
          <a:prstGeom prst="rect">
            <a:avLst/>
          </a:prstGeom>
          <a:solidFill>
            <a:schemeClr val="bg2"/>
          </a:solidFill>
          <a:ln w="12700">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8D4B86B6-8872-0B0B-B50A-F69FEFE3B6BF}"/>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2203178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5292C-709B-F992-C644-8F54B881D7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A4E80A-61BC-A49B-F403-49061B1226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7C34DF4-B897-1B7E-C521-79FEC6A5A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BF1FB2-2B5C-03F1-185A-8579C67DD15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DE0EB72A-C8FF-A9A2-F2DC-FF12B728EA9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8592C2A0-9C86-2467-28A4-529BF1462CFD}"/>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52743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74C49-AD7A-C0A4-E726-1684D99C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D3B31F-7B14-BFC9-8D1C-1DEF8C480D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BA4070-0ABC-8ADA-4463-8032A008A0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3D4F44-800A-05AC-FAFA-F364A43D38E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611B90F-36EC-7B46-3CD0-2B9D6A51EA4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8" name="Slide Number Placeholder 5">
            <a:extLst>
              <a:ext uri="{FF2B5EF4-FFF2-40B4-BE49-F238E27FC236}">
                <a16:creationId xmlns:a16="http://schemas.microsoft.com/office/drawing/2014/main" id="{96CB3404-AD92-37AB-5750-9EAAFDE8774B}"/>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Tree>
    <p:extLst>
      <p:ext uri="{BB962C8B-B14F-4D97-AF65-F5344CB8AC3E}">
        <p14:creationId xmlns:p14="http://schemas.microsoft.com/office/powerpoint/2010/main" val="2285546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53586F-6251-EB40-2780-196B581190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C3368A-857A-CD08-F738-98753EF30E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52" name="Picture 4">
            <a:extLst>
              <a:ext uri="{FF2B5EF4-FFF2-40B4-BE49-F238E27FC236}">
                <a16:creationId xmlns:a16="http://schemas.microsoft.com/office/drawing/2014/main" id="{23E6CBF6-BDF6-6E44-E06B-3BD357937195}"/>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0573001" y="-32378"/>
            <a:ext cx="1466599" cy="7661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09573A0-E18B-5E4C-0FB6-52B4BD478EC8}"/>
              </a:ext>
            </a:extLst>
          </p:cNvPr>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l="11484" t="6704" r="17140" b="25098"/>
          <a:stretch/>
        </p:blipFill>
        <p:spPr bwMode="auto">
          <a:xfrm>
            <a:off x="141193" y="6251132"/>
            <a:ext cx="479613" cy="470343"/>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4266152F-0E47-A8C7-6749-9A0DB3854550}"/>
              </a:ext>
            </a:extLst>
          </p:cNvPr>
          <p:cNvSpPr>
            <a:spLocks noGrp="1"/>
          </p:cNvSpPr>
          <p:nvPr>
            <p:ph type="sldNum" sz="quarter" idx="4"/>
          </p:nvPr>
        </p:nvSpPr>
        <p:spPr>
          <a:xfrm>
            <a:off x="11353800" y="6377222"/>
            <a:ext cx="685800" cy="365125"/>
          </a:xfrm>
          <a:prstGeom prst="rect">
            <a:avLst/>
          </a:prstGeom>
        </p:spPr>
        <p:txBody>
          <a:bodyPr/>
          <a:lstStyle>
            <a:lvl1pPr algn="r">
              <a:defRPr sz="1400">
                <a:solidFill>
                  <a:schemeClr val="bg2"/>
                </a:solidFill>
              </a:defRPr>
            </a:lvl1pPr>
          </a:lstStyle>
          <a:p>
            <a:fld id="{D6013ED1-65DC-934A-9FC9-BA6BF7797867}" type="slidenum">
              <a:rPr lang="en-US" smtClean="0"/>
              <a:pPr/>
              <a:t>‹#›</a:t>
            </a:fld>
            <a:endParaRPr lang="en-US"/>
          </a:p>
        </p:txBody>
      </p:sp>
      <p:sp>
        <p:nvSpPr>
          <p:cNvPr id="9" name="TextBox 8">
            <a:extLst>
              <a:ext uri="{FF2B5EF4-FFF2-40B4-BE49-F238E27FC236}">
                <a16:creationId xmlns:a16="http://schemas.microsoft.com/office/drawing/2014/main" id="{287A425A-2022-9D5A-30D6-46445F41B338}"/>
              </a:ext>
            </a:extLst>
          </p:cNvPr>
          <p:cNvSpPr txBox="1"/>
          <p:nvPr userDrawn="1"/>
        </p:nvSpPr>
        <p:spPr>
          <a:xfrm>
            <a:off x="581687" y="6369840"/>
            <a:ext cx="2811942" cy="261610"/>
          </a:xfrm>
          <a:prstGeom prst="rect">
            <a:avLst/>
          </a:prstGeom>
          <a:noFill/>
        </p:spPr>
        <p:txBody>
          <a:bodyPr wrap="square" rtlCol="0">
            <a:spAutoFit/>
          </a:bodyPr>
          <a:lstStyle/>
          <a:p>
            <a:r>
              <a:rPr lang="en-US" sz="1100" b="0">
                <a:solidFill>
                  <a:schemeClr val="bg2"/>
                </a:solidFill>
                <a:effectLst>
                  <a:outerShdw blurRad="38100" dist="38100" dir="2700000" algn="tl">
                    <a:srgbClr val="000000">
                      <a:alpha val="43137"/>
                    </a:srgbClr>
                  </a:outerShdw>
                </a:effectLst>
                <a:latin typeface="Lucida Console" panose="020B0609040504020204" pitchFamily="49" charset="0"/>
              </a:rPr>
              <a:t>t.me/</a:t>
            </a:r>
            <a:r>
              <a:rPr lang="en-US" sz="1100" b="0" err="1">
                <a:solidFill>
                  <a:schemeClr val="bg2"/>
                </a:solidFill>
                <a:effectLst>
                  <a:outerShdw blurRad="38100" dist="38100" dir="2700000" algn="tl">
                    <a:srgbClr val="000000">
                      <a:alpha val="43137"/>
                    </a:srgbClr>
                  </a:outerShdw>
                </a:effectLst>
                <a:latin typeface="Lucida Console" panose="020B0609040504020204" pitchFamily="49" charset="0"/>
              </a:rPr>
              <a:t>tamrfq_bot</a:t>
            </a:r>
            <a:endParaRPr lang="en-US" sz="1100" b="0">
              <a:solidFill>
                <a:schemeClr val="bg2"/>
              </a:solidFill>
              <a:effectLst>
                <a:outerShdw blurRad="38100" dist="38100" dir="2700000" algn="tl">
                  <a:srgbClr val="000000">
                    <a:alpha val="43137"/>
                  </a:srgbClr>
                </a:outerShdw>
              </a:effectLst>
              <a:latin typeface="Lucida Console" panose="020B0609040504020204" pitchFamily="49" charset="0"/>
            </a:endParaRPr>
          </a:p>
        </p:txBody>
      </p:sp>
    </p:spTree>
    <p:extLst>
      <p:ext uri="{BB962C8B-B14F-4D97-AF65-F5344CB8AC3E}">
        <p14:creationId xmlns:p14="http://schemas.microsoft.com/office/powerpoint/2010/main" val="52876790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bg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DE3DA-9EE1-C475-41CD-92E966CDEA78}"/>
              </a:ext>
            </a:extLst>
          </p:cNvPr>
          <p:cNvSpPr>
            <a:spLocks noGrp="1"/>
          </p:cNvSpPr>
          <p:nvPr>
            <p:ph type="ctrTitle"/>
          </p:nvPr>
        </p:nvSpPr>
        <p:spPr>
          <a:xfrm>
            <a:off x="3187063" y="1922767"/>
            <a:ext cx="5721752" cy="1171936"/>
          </a:xfrm>
        </p:spPr>
        <p:txBody>
          <a:bodyPr>
            <a:normAutofit fontScale="90000"/>
          </a:bodyPr>
          <a:lstStyle/>
          <a:p>
            <a:r>
              <a:rPr lang="en-US" sz="9650" dirty="0">
                <a:latin typeface="Courier"/>
              </a:rPr>
              <a:t>TAM</a:t>
            </a:r>
            <a:endParaRPr lang="en-US" dirty="0"/>
          </a:p>
        </p:txBody>
      </p:sp>
      <p:sp>
        <p:nvSpPr>
          <p:cNvPr id="3" name="Subtitle 2">
            <a:extLst>
              <a:ext uri="{FF2B5EF4-FFF2-40B4-BE49-F238E27FC236}">
                <a16:creationId xmlns:a16="http://schemas.microsoft.com/office/drawing/2014/main" id="{407ED462-5A41-4722-B8F4-C5E92B7CCA98}"/>
              </a:ext>
            </a:extLst>
          </p:cNvPr>
          <p:cNvSpPr>
            <a:spLocks noGrp="1"/>
          </p:cNvSpPr>
          <p:nvPr>
            <p:ph type="subTitle" idx="1"/>
          </p:nvPr>
        </p:nvSpPr>
        <p:spPr>
          <a:xfrm>
            <a:off x="3283185" y="3243223"/>
            <a:ext cx="5625630" cy="611147"/>
          </a:xfrm>
        </p:spPr>
        <p:txBody>
          <a:bodyPr vert="horz" lIns="91440" tIns="45720" rIns="91440" bIns="45720" rtlCol="0" anchor="t">
            <a:normAutofit fontScale="92500"/>
          </a:bodyPr>
          <a:lstStyle/>
          <a:p>
            <a:r>
              <a:rPr lang="en-US" dirty="0">
                <a:latin typeface="Courier" pitchFamily="2" charset="0"/>
              </a:rPr>
              <a:t>Telegram Automated Marketmaker</a:t>
            </a:r>
          </a:p>
        </p:txBody>
      </p:sp>
      <p:sp>
        <p:nvSpPr>
          <p:cNvPr id="6" name="Slide Number Placeholder 5">
            <a:extLst>
              <a:ext uri="{FF2B5EF4-FFF2-40B4-BE49-F238E27FC236}">
                <a16:creationId xmlns:a16="http://schemas.microsoft.com/office/drawing/2014/main" id="{3E7D6AF9-05D2-9F5A-FB44-C669FC0D4E38}"/>
              </a:ext>
            </a:extLst>
          </p:cNvPr>
          <p:cNvSpPr>
            <a:spLocks noGrp="1"/>
          </p:cNvSpPr>
          <p:nvPr>
            <p:ph type="sldNum" sz="quarter" idx="4"/>
          </p:nvPr>
        </p:nvSpPr>
        <p:spPr/>
        <p:txBody>
          <a:bodyPr/>
          <a:lstStyle/>
          <a:p>
            <a:fld id="{D6013ED1-65DC-934A-9FC9-BA6BF7797867}" type="slidenum">
              <a:rPr lang="en-US" dirty="0" smtClean="0"/>
              <a:pPr/>
              <a:t>1</a:t>
            </a:fld>
            <a:endParaRPr lang="en-US"/>
          </a:p>
        </p:txBody>
      </p:sp>
      <p:pic>
        <p:nvPicPr>
          <p:cNvPr id="7" name="Picture 6" descr="A black background with white squares&#10;&#10;Description automatically generated with low confidence">
            <a:extLst>
              <a:ext uri="{FF2B5EF4-FFF2-40B4-BE49-F238E27FC236}">
                <a16:creationId xmlns:a16="http://schemas.microsoft.com/office/drawing/2014/main" id="{8013DA60-E001-ED31-D20F-4AF0FF2D7AFB}"/>
              </a:ext>
            </a:extLst>
          </p:cNvPr>
          <p:cNvPicPr>
            <a:picLocks noChangeAspect="1"/>
          </p:cNvPicPr>
          <p:nvPr/>
        </p:nvPicPr>
        <p:blipFill>
          <a:blip r:embed="rId3"/>
          <a:stretch>
            <a:fillRect/>
          </a:stretch>
        </p:blipFill>
        <p:spPr>
          <a:xfrm>
            <a:off x="5022850" y="4002890"/>
            <a:ext cx="2146300" cy="2120900"/>
          </a:xfrm>
          <a:prstGeom prst="rect">
            <a:avLst/>
          </a:prstGeom>
          <a:solidFill>
            <a:schemeClr val="bg2"/>
          </a:solidFill>
          <a:effectLst>
            <a:outerShdw blurRad="63500" sx="102000" sy="102000" algn="ctr" rotWithShape="0">
              <a:prstClr val="black">
                <a:alpha val="40000"/>
              </a:prstClr>
            </a:outerShdw>
            <a:softEdge rad="12700"/>
          </a:effectLst>
        </p:spPr>
      </p:pic>
      <p:cxnSp>
        <p:nvCxnSpPr>
          <p:cNvPr id="8" name="Straight Connector 7">
            <a:extLst>
              <a:ext uri="{FF2B5EF4-FFF2-40B4-BE49-F238E27FC236}">
                <a16:creationId xmlns:a16="http://schemas.microsoft.com/office/drawing/2014/main" id="{3ABF808C-02DF-1A7A-DE8F-2564795ADCE0}"/>
              </a:ext>
            </a:extLst>
          </p:cNvPr>
          <p:cNvCxnSpPr>
            <a:cxnSpLocks/>
          </p:cNvCxnSpPr>
          <p:nvPr/>
        </p:nvCxnSpPr>
        <p:spPr>
          <a:xfrm>
            <a:off x="1617247" y="3002104"/>
            <a:ext cx="8647735" cy="0"/>
          </a:xfrm>
          <a:prstGeom prst="line">
            <a:avLst/>
          </a:prstGeom>
          <a:ln w="28575">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CE0D9039-49F3-F067-F272-4B19E0FDB733}"/>
              </a:ext>
            </a:extLst>
          </p:cNvPr>
          <p:cNvSpPr txBox="1">
            <a:spLocks/>
          </p:cNvSpPr>
          <p:nvPr/>
        </p:nvSpPr>
        <p:spPr>
          <a:xfrm>
            <a:off x="266051" y="251091"/>
            <a:ext cx="2921012" cy="223472"/>
          </a:xfrm>
          <a:prstGeom prst="rect">
            <a:avLst/>
          </a:prstGeom>
          <a:solidFill>
            <a:schemeClr val="accent6"/>
          </a:solidFill>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000" dirty="0">
                <a:solidFill>
                  <a:schemeClr val="tx1"/>
                </a:solidFill>
                <a:latin typeface="Courier" pitchFamily="2" charset="0"/>
              </a:rPr>
              <a:t>[ FLOWTRADERS AI HACKATHON 2023 ]</a:t>
            </a:r>
          </a:p>
        </p:txBody>
      </p:sp>
    </p:spTree>
    <p:extLst>
      <p:ext uri="{BB962C8B-B14F-4D97-AF65-F5344CB8AC3E}">
        <p14:creationId xmlns:p14="http://schemas.microsoft.com/office/powerpoint/2010/main" val="2938300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1D7FC-A5C9-ACF9-AE1E-5C4633A83E09}"/>
              </a:ext>
            </a:extLst>
          </p:cNvPr>
          <p:cNvSpPr>
            <a:spLocks noGrp="1"/>
          </p:cNvSpPr>
          <p:nvPr>
            <p:ph type="title"/>
          </p:nvPr>
        </p:nvSpPr>
        <p:spPr/>
        <p:txBody>
          <a:bodyPr/>
          <a:lstStyle/>
          <a:p>
            <a:r>
              <a:rPr lang="en-US"/>
              <a:t>The Team</a:t>
            </a:r>
          </a:p>
        </p:txBody>
      </p:sp>
      <p:sp>
        <p:nvSpPr>
          <p:cNvPr id="3" name="Slide Number Placeholder 2">
            <a:extLst>
              <a:ext uri="{FF2B5EF4-FFF2-40B4-BE49-F238E27FC236}">
                <a16:creationId xmlns:a16="http://schemas.microsoft.com/office/drawing/2014/main" id="{DC1E4088-A76B-8523-8807-4AA46164D9A0}"/>
              </a:ext>
            </a:extLst>
          </p:cNvPr>
          <p:cNvSpPr>
            <a:spLocks noGrp="1"/>
          </p:cNvSpPr>
          <p:nvPr>
            <p:ph type="sldNum" sz="quarter" idx="4"/>
          </p:nvPr>
        </p:nvSpPr>
        <p:spPr/>
        <p:txBody>
          <a:bodyPr/>
          <a:lstStyle/>
          <a:p>
            <a:fld id="{D6013ED1-65DC-934A-9FC9-BA6BF7797867}" type="slidenum">
              <a:rPr lang="en-US" smtClean="0"/>
              <a:pPr/>
              <a:t>2</a:t>
            </a:fld>
            <a:endParaRPr lang="en-US"/>
          </a:p>
        </p:txBody>
      </p:sp>
      <p:sp>
        <p:nvSpPr>
          <p:cNvPr id="6" name="Oval 5">
            <a:extLst>
              <a:ext uri="{FF2B5EF4-FFF2-40B4-BE49-F238E27FC236}">
                <a16:creationId xmlns:a16="http://schemas.microsoft.com/office/drawing/2014/main" id="{3627CA3B-CC0B-A828-3F23-367CBA7AA08F}"/>
              </a:ext>
            </a:extLst>
          </p:cNvPr>
          <p:cNvSpPr/>
          <p:nvPr/>
        </p:nvSpPr>
        <p:spPr>
          <a:xfrm>
            <a:off x="2118167" y="2125850"/>
            <a:ext cx="1388962" cy="1365813"/>
          </a:xfrm>
          <a:prstGeom prst="ellipse">
            <a:avLst/>
          </a:prstGeom>
          <a:blipFill>
            <a:blip r:embed="rId2"/>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1FC24DB-B958-CCF7-DC7F-3E478FFF0E97}"/>
              </a:ext>
            </a:extLst>
          </p:cNvPr>
          <p:cNvSpPr/>
          <p:nvPr/>
        </p:nvSpPr>
        <p:spPr>
          <a:xfrm>
            <a:off x="4215114" y="2125849"/>
            <a:ext cx="1388962" cy="1365813"/>
          </a:xfrm>
          <a:prstGeom prst="ellipse">
            <a:avLst/>
          </a:prstGeom>
          <a:blipFill>
            <a:blip r:embed="rId3"/>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D1D936-BBD4-F176-8DE0-6AF7DA20A70A}"/>
              </a:ext>
            </a:extLst>
          </p:cNvPr>
          <p:cNvSpPr/>
          <p:nvPr/>
        </p:nvSpPr>
        <p:spPr>
          <a:xfrm>
            <a:off x="6369934" y="2125850"/>
            <a:ext cx="1388962" cy="1365813"/>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317ED08-3D77-E207-35C4-70DAAEF5F7DF}"/>
              </a:ext>
            </a:extLst>
          </p:cNvPr>
          <p:cNvSpPr/>
          <p:nvPr/>
        </p:nvSpPr>
        <p:spPr>
          <a:xfrm>
            <a:off x="8409008" y="2125849"/>
            <a:ext cx="1388962" cy="1365813"/>
          </a:xfrm>
          <a:prstGeom prst="ellipse">
            <a:avLst/>
          </a:prstGeom>
          <a:blipFill>
            <a:blip r:embed="rId5"/>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1D903074-F125-2F69-1E0F-FC76968420B2}"/>
              </a:ext>
            </a:extLst>
          </p:cNvPr>
          <p:cNvCxnSpPr/>
          <p:nvPr/>
        </p:nvCxnSpPr>
        <p:spPr>
          <a:xfrm>
            <a:off x="2025569" y="3740339"/>
            <a:ext cx="1574157" cy="0"/>
          </a:xfrm>
          <a:prstGeom prst="line">
            <a:avLst/>
          </a:prstGeom>
          <a:ln w="190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4675EAE-10C4-BEEA-F940-4FCA37785E16}"/>
              </a:ext>
            </a:extLst>
          </p:cNvPr>
          <p:cNvCxnSpPr/>
          <p:nvPr/>
        </p:nvCxnSpPr>
        <p:spPr>
          <a:xfrm>
            <a:off x="4110941" y="3740339"/>
            <a:ext cx="1574157" cy="0"/>
          </a:xfrm>
          <a:prstGeom prst="line">
            <a:avLst/>
          </a:prstGeom>
          <a:ln w="190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09AE6A-7F05-1F23-CC40-36481F8B9D60}"/>
              </a:ext>
            </a:extLst>
          </p:cNvPr>
          <p:cNvCxnSpPr/>
          <p:nvPr/>
        </p:nvCxnSpPr>
        <p:spPr>
          <a:xfrm>
            <a:off x="6254186" y="3740339"/>
            <a:ext cx="1574157" cy="0"/>
          </a:xfrm>
          <a:prstGeom prst="line">
            <a:avLst/>
          </a:prstGeom>
          <a:ln w="190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A0259C-503A-AEA2-5134-2BE836A21CA0}"/>
              </a:ext>
            </a:extLst>
          </p:cNvPr>
          <p:cNvCxnSpPr/>
          <p:nvPr/>
        </p:nvCxnSpPr>
        <p:spPr>
          <a:xfrm>
            <a:off x="8339558" y="3740339"/>
            <a:ext cx="1574157" cy="0"/>
          </a:xfrm>
          <a:prstGeom prst="line">
            <a:avLst/>
          </a:prstGeom>
          <a:ln w="19050">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2D815DC-0E87-643B-6795-34741715600F}"/>
              </a:ext>
            </a:extLst>
          </p:cNvPr>
          <p:cNvSpPr txBox="1"/>
          <p:nvPr/>
        </p:nvSpPr>
        <p:spPr>
          <a:xfrm>
            <a:off x="2118167" y="3850516"/>
            <a:ext cx="1388962" cy="276999"/>
          </a:xfrm>
          <a:prstGeom prst="rect">
            <a:avLst/>
          </a:prstGeom>
          <a:noFill/>
        </p:spPr>
        <p:txBody>
          <a:bodyPr wrap="square" rtlCol="0">
            <a:spAutoFit/>
          </a:bodyPr>
          <a:lstStyle/>
          <a:p>
            <a:pPr algn="ctr"/>
            <a:r>
              <a:rPr lang="en-US" sz="1200" dirty="0">
                <a:solidFill>
                  <a:schemeClr val="bg2"/>
                </a:solidFill>
              </a:rPr>
              <a:t>Miles Child</a:t>
            </a:r>
          </a:p>
        </p:txBody>
      </p:sp>
      <p:sp>
        <p:nvSpPr>
          <p:cNvPr id="17" name="TextBox 16">
            <a:extLst>
              <a:ext uri="{FF2B5EF4-FFF2-40B4-BE49-F238E27FC236}">
                <a16:creationId xmlns:a16="http://schemas.microsoft.com/office/drawing/2014/main" id="{E272C59F-C0F0-0B1C-FE40-3DDC466B61C3}"/>
              </a:ext>
            </a:extLst>
          </p:cNvPr>
          <p:cNvSpPr txBox="1"/>
          <p:nvPr/>
        </p:nvSpPr>
        <p:spPr>
          <a:xfrm>
            <a:off x="6254185" y="3850516"/>
            <a:ext cx="1574157" cy="276999"/>
          </a:xfrm>
          <a:prstGeom prst="rect">
            <a:avLst/>
          </a:prstGeom>
          <a:noFill/>
        </p:spPr>
        <p:txBody>
          <a:bodyPr wrap="square" rtlCol="0">
            <a:spAutoFit/>
          </a:bodyPr>
          <a:lstStyle/>
          <a:p>
            <a:pPr algn="ctr"/>
            <a:r>
              <a:rPr lang="en-US" sz="1200" dirty="0">
                <a:solidFill>
                  <a:schemeClr val="bg2"/>
                </a:solidFill>
              </a:rPr>
              <a:t>Michael </a:t>
            </a:r>
            <a:r>
              <a:rPr lang="en-US" sz="1200" dirty="0" err="1">
                <a:solidFill>
                  <a:schemeClr val="bg2"/>
                </a:solidFill>
              </a:rPr>
              <a:t>Shindler</a:t>
            </a:r>
            <a:endParaRPr lang="en-US" sz="1200" dirty="0">
              <a:solidFill>
                <a:schemeClr val="bg2"/>
              </a:solidFill>
            </a:endParaRPr>
          </a:p>
        </p:txBody>
      </p:sp>
      <p:sp>
        <p:nvSpPr>
          <p:cNvPr id="18" name="TextBox 17">
            <a:extLst>
              <a:ext uri="{FF2B5EF4-FFF2-40B4-BE49-F238E27FC236}">
                <a16:creationId xmlns:a16="http://schemas.microsoft.com/office/drawing/2014/main" id="{9FB9B7E4-32FC-3BA3-E302-4C1DD4ED7B20}"/>
              </a:ext>
            </a:extLst>
          </p:cNvPr>
          <p:cNvSpPr txBox="1"/>
          <p:nvPr/>
        </p:nvSpPr>
        <p:spPr>
          <a:xfrm>
            <a:off x="8432155" y="3850516"/>
            <a:ext cx="1388962" cy="276999"/>
          </a:xfrm>
          <a:prstGeom prst="rect">
            <a:avLst/>
          </a:prstGeom>
          <a:noFill/>
        </p:spPr>
        <p:txBody>
          <a:bodyPr wrap="square" rtlCol="0">
            <a:spAutoFit/>
          </a:bodyPr>
          <a:lstStyle/>
          <a:p>
            <a:pPr algn="ctr"/>
            <a:r>
              <a:rPr lang="en-US" sz="1200" dirty="0">
                <a:solidFill>
                  <a:schemeClr val="bg2"/>
                </a:solidFill>
              </a:rPr>
              <a:t>Sharon Sung</a:t>
            </a:r>
          </a:p>
        </p:txBody>
      </p:sp>
      <p:sp>
        <p:nvSpPr>
          <p:cNvPr id="19" name="TextBox 18">
            <a:extLst>
              <a:ext uri="{FF2B5EF4-FFF2-40B4-BE49-F238E27FC236}">
                <a16:creationId xmlns:a16="http://schemas.microsoft.com/office/drawing/2014/main" id="{BCE01422-7EA9-6F4C-5627-04EF9D9433A6}"/>
              </a:ext>
            </a:extLst>
          </p:cNvPr>
          <p:cNvSpPr txBox="1"/>
          <p:nvPr/>
        </p:nvSpPr>
        <p:spPr>
          <a:xfrm>
            <a:off x="4186176" y="3850516"/>
            <a:ext cx="1388962" cy="276999"/>
          </a:xfrm>
          <a:prstGeom prst="rect">
            <a:avLst/>
          </a:prstGeom>
          <a:noFill/>
        </p:spPr>
        <p:txBody>
          <a:bodyPr wrap="square" rtlCol="0">
            <a:spAutoFit/>
          </a:bodyPr>
          <a:lstStyle/>
          <a:p>
            <a:pPr algn="ctr"/>
            <a:r>
              <a:rPr lang="en-US" sz="1200" dirty="0">
                <a:solidFill>
                  <a:schemeClr val="bg2"/>
                </a:solidFill>
              </a:rPr>
              <a:t>Charlie Roth</a:t>
            </a:r>
          </a:p>
        </p:txBody>
      </p:sp>
      <p:sp>
        <p:nvSpPr>
          <p:cNvPr id="20" name="TextBox 19">
            <a:extLst>
              <a:ext uri="{FF2B5EF4-FFF2-40B4-BE49-F238E27FC236}">
                <a16:creationId xmlns:a16="http://schemas.microsoft.com/office/drawing/2014/main" id="{DBABFD24-E5C0-A6C4-F231-2E448C6E817B}"/>
              </a:ext>
            </a:extLst>
          </p:cNvPr>
          <p:cNvSpPr txBox="1"/>
          <p:nvPr/>
        </p:nvSpPr>
        <p:spPr>
          <a:xfrm>
            <a:off x="2118167" y="4237691"/>
            <a:ext cx="1388962" cy="215444"/>
          </a:xfrm>
          <a:prstGeom prst="rect">
            <a:avLst/>
          </a:prstGeom>
          <a:noFill/>
        </p:spPr>
        <p:txBody>
          <a:bodyPr wrap="square" rtlCol="0">
            <a:spAutoFit/>
          </a:bodyPr>
          <a:lstStyle/>
          <a:p>
            <a:pPr algn="ctr"/>
            <a:r>
              <a:rPr lang="en-US" sz="800" dirty="0">
                <a:solidFill>
                  <a:schemeClr val="tx2"/>
                </a:solidFill>
              </a:rPr>
              <a:t>Trading Operations</a:t>
            </a:r>
          </a:p>
        </p:txBody>
      </p:sp>
      <p:sp>
        <p:nvSpPr>
          <p:cNvPr id="21" name="TextBox 20">
            <a:extLst>
              <a:ext uri="{FF2B5EF4-FFF2-40B4-BE49-F238E27FC236}">
                <a16:creationId xmlns:a16="http://schemas.microsoft.com/office/drawing/2014/main" id="{B1490BE3-0650-73CF-D668-B9D60F0A4789}"/>
              </a:ext>
            </a:extLst>
          </p:cNvPr>
          <p:cNvSpPr txBox="1"/>
          <p:nvPr/>
        </p:nvSpPr>
        <p:spPr>
          <a:xfrm>
            <a:off x="4203538" y="4237691"/>
            <a:ext cx="1388962" cy="215444"/>
          </a:xfrm>
          <a:prstGeom prst="rect">
            <a:avLst/>
          </a:prstGeom>
          <a:noFill/>
        </p:spPr>
        <p:txBody>
          <a:bodyPr wrap="square" rtlCol="0">
            <a:spAutoFit/>
          </a:bodyPr>
          <a:lstStyle/>
          <a:p>
            <a:pPr algn="ctr"/>
            <a:r>
              <a:rPr lang="en-US" sz="800" dirty="0">
                <a:solidFill>
                  <a:schemeClr val="tx2"/>
                </a:solidFill>
              </a:rPr>
              <a:t>Trading Operations</a:t>
            </a:r>
          </a:p>
        </p:txBody>
      </p:sp>
      <p:sp>
        <p:nvSpPr>
          <p:cNvPr id="22" name="TextBox 21">
            <a:extLst>
              <a:ext uri="{FF2B5EF4-FFF2-40B4-BE49-F238E27FC236}">
                <a16:creationId xmlns:a16="http://schemas.microsoft.com/office/drawing/2014/main" id="{25A4D395-54E1-6020-E3DB-CEFE048AF2C7}"/>
              </a:ext>
            </a:extLst>
          </p:cNvPr>
          <p:cNvSpPr txBox="1"/>
          <p:nvPr/>
        </p:nvSpPr>
        <p:spPr>
          <a:xfrm>
            <a:off x="6346782" y="4237691"/>
            <a:ext cx="1388962" cy="215444"/>
          </a:xfrm>
          <a:prstGeom prst="rect">
            <a:avLst/>
          </a:prstGeom>
          <a:noFill/>
        </p:spPr>
        <p:txBody>
          <a:bodyPr wrap="square" rtlCol="0">
            <a:spAutoFit/>
          </a:bodyPr>
          <a:lstStyle/>
          <a:p>
            <a:pPr algn="ctr"/>
            <a:r>
              <a:rPr lang="en-US" sz="800" dirty="0">
                <a:solidFill>
                  <a:schemeClr val="tx2"/>
                </a:solidFill>
              </a:rPr>
              <a:t>Trading</a:t>
            </a:r>
          </a:p>
        </p:txBody>
      </p:sp>
      <p:sp>
        <p:nvSpPr>
          <p:cNvPr id="23" name="TextBox 22">
            <a:extLst>
              <a:ext uri="{FF2B5EF4-FFF2-40B4-BE49-F238E27FC236}">
                <a16:creationId xmlns:a16="http://schemas.microsoft.com/office/drawing/2014/main" id="{F006D6A5-79B1-C93E-5C95-5867AF096ACB}"/>
              </a:ext>
            </a:extLst>
          </p:cNvPr>
          <p:cNvSpPr txBox="1"/>
          <p:nvPr/>
        </p:nvSpPr>
        <p:spPr>
          <a:xfrm>
            <a:off x="8432155" y="4237691"/>
            <a:ext cx="1388962" cy="215444"/>
          </a:xfrm>
          <a:prstGeom prst="rect">
            <a:avLst/>
          </a:prstGeom>
          <a:noFill/>
        </p:spPr>
        <p:txBody>
          <a:bodyPr wrap="square" rtlCol="0">
            <a:spAutoFit/>
          </a:bodyPr>
          <a:lstStyle/>
          <a:p>
            <a:pPr algn="ctr"/>
            <a:r>
              <a:rPr lang="en-US" sz="800" dirty="0">
                <a:solidFill>
                  <a:schemeClr val="tx2"/>
                </a:solidFill>
              </a:rPr>
              <a:t>Business Development</a:t>
            </a:r>
          </a:p>
        </p:txBody>
      </p:sp>
    </p:spTree>
    <p:extLst>
      <p:ext uri="{BB962C8B-B14F-4D97-AF65-F5344CB8AC3E}">
        <p14:creationId xmlns:p14="http://schemas.microsoft.com/office/powerpoint/2010/main" val="65170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20048F-09E5-B83B-08EF-C12D12D5A237}"/>
              </a:ext>
            </a:extLst>
          </p:cNvPr>
          <p:cNvSpPr>
            <a:spLocks noGrp="1"/>
          </p:cNvSpPr>
          <p:nvPr>
            <p:ph type="title"/>
          </p:nvPr>
        </p:nvSpPr>
        <p:spPr>
          <a:xfrm>
            <a:off x="836675" y="812525"/>
            <a:ext cx="10515600" cy="851887"/>
          </a:xfrm>
        </p:spPr>
        <p:txBody>
          <a:bodyPr vert="horz" lIns="91440" tIns="45720" rIns="91440" bIns="45720" rtlCol="0" anchor="ctr">
            <a:normAutofit/>
          </a:bodyPr>
          <a:lstStyle/>
          <a:p>
            <a:r>
              <a:rPr lang="en-US" sz="4000" kern="1200">
                <a:solidFill>
                  <a:schemeClr val="tx1"/>
                </a:solidFill>
                <a:latin typeface="+mj-lt"/>
                <a:ea typeface="+mj-ea"/>
                <a:cs typeface="+mj-cs"/>
              </a:rPr>
              <a:t>Table of contents</a:t>
            </a:r>
          </a:p>
        </p:txBody>
      </p:sp>
      <p:sp>
        <p:nvSpPr>
          <p:cNvPr id="4" name="Rectangle 3">
            <a:extLst>
              <a:ext uri="{FF2B5EF4-FFF2-40B4-BE49-F238E27FC236}">
                <a16:creationId xmlns:a16="http://schemas.microsoft.com/office/drawing/2014/main" id="{7DD61445-BB2F-DDA2-5CEC-87E16DDD783E}"/>
              </a:ext>
            </a:extLst>
          </p:cNvPr>
          <p:cNvSpPr/>
          <p:nvPr/>
        </p:nvSpPr>
        <p:spPr>
          <a:xfrm>
            <a:off x="838200" y="2152355"/>
            <a:ext cx="10515600" cy="365542"/>
          </a:xfrm>
          <a:prstGeom prst="rect">
            <a:avLst/>
          </a:prstGeom>
          <a:solidFill>
            <a:schemeClr val="bg2"/>
          </a:solidFill>
          <a:ln>
            <a:solidFill>
              <a:srgbClr val="B54050">
                <a:alpha val="72941"/>
              </a:srgb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ourier" pitchFamily="2" charset="0"/>
            </a:endParaRPr>
          </a:p>
        </p:txBody>
      </p:sp>
      <p:sp>
        <p:nvSpPr>
          <p:cNvPr id="6" name="TextBox 5">
            <a:extLst>
              <a:ext uri="{FF2B5EF4-FFF2-40B4-BE49-F238E27FC236}">
                <a16:creationId xmlns:a16="http://schemas.microsoft.com/office/drawing/2014/main" id="{6253C339-0C71-B034-34A0-743FBA41F67F}"/>
              </a:ext>
            </a:extLst>
          </p:cNvPr>
          <p:cNvSpPr txBox="1"/>
          <p:nvPr/>
        </p:nvSpPr>
        <p:spPr>
          <a:xfrm>
            <a:off x="838201" y="2139663"/>
            <a:ext cx="7421379" cy="3878434"/>
          </a:xfrm>
          <a:prstGeom prst="rect">
            <a:avLst/>
          </a:prstGeom>
          <a:noFill/>
        </p:spPr>
        <p:txBody>
          <a:bodyPr wrap="square" lIns="91440" tIns="45720" rIns="91440" bIns="45720" rtlCol="0" anchor="t">
            <a:spAutoFit/>
          </a:bodyPr>
          <a:lstStyle/>
          <a:p>
            <a:pPr marL="339471" indent="-339471" defTabSz="905256">
              <a:spcAft>
                <a:spcPts val="600"/>
              </a:spcAft>
              <a:buAutoNum type="arabicPeriod"/>
            </a:pPr>
            <a:r>
              <a:rPr lang="en-US" sz="1782" b="1" kern="1200" dirty="0">
                <a:solidFill>
                  <a:schemeClr val="bg1"/>
                </a:solidFill>
                <a:latin typeface="Courier" pitchFamily="2" charset="0"/>
              </a:rPr>
              <a:t>Team</a:t>
            </a:r>
          </a:p>
          <a:p>
            <a:pPr marL="339471" indent="-339471" defTabSz="905256">
              <a:spcAft>
                <a:spcPts val="600"/>
              </a:spcAft>
              <a:buAutoNum type="arabicPeriod"/>
            </a:pPr>
            <a:endParaRPr lang="en-US" sz="1782" kern="1200" dirty="0">
              <a:solidFill>
                <a:schemeClr val="bg1"/>
              </a:solidFill>
              <a:latin typeface="Courier" pitchFamily="2" charset="0"/>
            </a:endParaRPr>
          </a:p>
          <a:p>
            <a:pPr marL="339471" indent="-339471" defTabSz="905256">
              <a:spcAft>
                <a:spcPts val="600"/>
              </a:spcAft>
              <a:buAutoNum type="arabicPeriod"/>
            </a:pPr>
            <a:r>
              <a:rPr lang="en-US" sz="1782" kern="1200" dirty="0">
                <a:solidFill>
                  <a:schemeClr val="tx1"/>
                </a:solidFill>
                <a:latin typeface="Courier" pitchFamily="2" charset="0"/>
                <a:cs typeface="Calibri"/>
              </a:rPr>
              <a:t>Product Viability</a:t>
            </a:r>
          </a:p>
          <a:p>
            <a:pPr marL="339471" indent="-339471" defTabSz="905256">
              <a:spcAft>
                <a:spcPts val="600"/>
              </a:spcAft>
              <a:buAutoNum type="arabicPeriod"/>
            </a:pPr>
            <a:endParaRPr lang="en-US" sz="1782" kern="1200" dirty="0">
              <a:solidFill>
                <a:schemeClr val="tx1"/>
              </a:solidFill>
              <a:latin typeface="Courier" pitchFamily="2" charset="0"/>
            </a:endParaRPr>
          </a:p>
          <a:p>
            <a:pPr marL="339471" indent="-339471" defTabSz="905256">
              <a:spcAft>
                <a:spcPts val="600"/>
              </a:spcAft>
              <a:buAutoNum type="arabicPeriod"/>
            </a:pPr>
            <a:r>
              <a:rPr lang="en-US" sz="1782" dirty="0">
                <a:latin typeface="Courier" pitchFamily="2" charset="0"/>
                <a:cs typeface="Calibri"/>
              </a:rPr>
              <a:t>Demonstration</a:t>
            </a:r>
            <a:endParaRPr lang="en-US" sz="1782" kern="1200" dirty="0">
              <a:solidFill>
                <a:schemeClr val="tx1"/>
              </a:solidFill>
              <a:latin typeface="Courier" pitchFamily="2" charset="0"/>
              <a:cs typeface="Calibri"/>
            </a:endParaRPr>
          </a:p>
          <a:p>
            <a:pPr marL="339471" indent="-339471" defTabSz="905256">
              <a:spcAft>
                <a:spcPts val="600"/>
              </a:spcAft>
              <a:buAutoNum type="arabicPeriod"/>
            </a:pPr>
            <a:endParaRPr lang="en-US" sz="1782" kern="1200" dirty="0">
              <a:solidFill>
                <a:schemeClr val="tx1"/>
              </a:solidFill>
              <a:latin typeface="Courier" pitchFamily="2" charset="0"/>
            </a:endParaRPr>
          </a:p>
          <a:p>
            <a:pPr marL="339471" indent="-339471" defTabSz="905256">
              <a:spcAft>
                <a:spcPts val="600"/>
              </a:spcAft>
              <a:buAutoNum type="arabicPeriod"/>
            </a:pPr>
            <a:r>
              <a:rPr lang="en-US" sz="1782" kern="1200" dirty="0">
                <a:solidFill>
                  <a:schemeClr val="tx1"/>
                </a:solidFill>
                <a:latin typeface="Courier" pitchFamily="2" charset="0"/>
              </a:rPr>
              <a:t>Application architecture</a:t>
            </a:r>
            <a:endParaRPr lang="en-US" sz="1782" kern="1200" dirty="0">
              <a:solidFill>
                <a:schemeClr val="tx1"/>
              </a:solidFill>
              <a:latin typeface="Courier" pitchFamily="2" charset="0"/>
              <a:cs typeface="Calibri"/>
            </a:endParaRPr>
          </a:p>
          <a:p>
            <a:pPr marL="339471" indent="-339471" defTabSz="905256">
              <a:spcAft>
                <a:spcPts val="600"/>
              </a:spcAft>
              <a:buAutoNum type="arabicPeriod"/>
            </a:pPr>
            <a:endParaRPr lang="en-US" sz="1782" kern="1200" dirty="0">
              <a:solidFill>
                <a:schemeClr val="tx1"/>
              </a:solidFill>
              <a:latin typeface="Courier" pitchFamily="2" charset="0"/>
              <a:cs typeface="Calibri"/>
            </a:endParaRPr>
          </a:p>
          <a:p>
            <a:pPr marL="339471" indent="-339471" defTabSz="905256">
              <a:spcAft>
                <a:spcPts val="600"/>
              </a:spcAft>
              <a:buAutoNum type="arabicPeriod"/>
            </a:pPr>
            <a:r>
              <a:rPr lang="en-US" sz="1782" dirty="0">
                <a:latin typeface="Courier" pitchFamily="2" charset="0"/>
                <a:cs typeface="Calibri"/>
              </a:rPr>
              <a:t>Artificial intelligence &amp; scalability</a:t>
            </a:r>
          </a:p>
          <a:p>
            <a:pPr marL="339471" indent="-339471" defTabSz="905256">
              <a:spcAft>
                <a:spcPts val="600"/>
              </a:spcAft>
              <a:buAutoNum type="arabicPeriod"/>
            </a:pPr>
            <a:endParaRPr lang="en-US" sz="1782" dirty="0">
              <a:latin typeface="Courier" pitchFamily="2" charset="0"/>
              <a:cs typeface="Calibri"/>
            </a:endParaRPr>
          </a:p>
          <a:p>
            <a:pPr marL="339471" indent="-339471" defTabSz="905256">
              <a:spcAft>
                <a:spcPts val="600"/>
              </a:spcAft>
              <a:buAutoNum type="arabicPeriod"/>
            </a:pPr>
            <a:r>
              <a:rPr lang="en-US" sz="1782" dirty="0">
                <a:latin typeface="Courier" pitchFamily="2" charset="0"/>
                <a:cs typeface="Calibri"/>
              </a:rPr>
              <a:t>Financials</a:t>
            </a:r>
            <a:endParaRPr lang="en-US" dirty="0">
              <a:latin typeface="Courier" pitchFamily="2" charset="0"/>
              <a:cs typeface="Calibri"/>
            </a:endParaRPr>
          </a:p>
        </p:txBody>
      </p:sp>
      <p:sp>
        <p:nvSpPr>
          <p:cNvPr id="12" name="Slide Number Placeholder 11">
            <a:extLst>
              <a:ext uri="{FF2B5EF4-FFF2-40B4-BE49-F238E27FC236}">
                <a16:creationId xmlns:a16="http://schemas.microsoft.com/office/drawing/2014/main" id="{C56DEF58-3FC6-30B6-D8CE-887260C5FBBA}"/>
              </a:ext>
            </a:extLst>
          </p:cNvPr>
          <p:cNvSpPr>
            <a:spLocks noGrp="1"/>
          </p:cNvSpPr>
          <p:nvPr>
            <p:ph type="sldNum" sz="quarter" idx="4"/>
          </p:nvPr>
        </p:nvSpPr>
        <p:spPr/>
        <p:txBody>
          <a:bodyPr/>
          <a:lstStyle/>
          <a:p>
            <a:fld id="{D6013ED1-65DC-934A-9FC9-BA6BF7797867}" type="slidenum">
              <a:rPr lang="en-US" smtClean="0"/>
              <a:pPr/>
              <a:t>3</a:t>
            </a:fld>
            <a:endParaRPr lang="en-US"/>
          </a:p>
        </p:txBody>
      </p:sp>
    </p:spTree>
    <p:extLst>
      <p:ext uri="{BB962C8B-B14F-4D97-AF65-F5344CB8AC3E}">
        <p14:creationId xmlns:p14="http://schemas.microsoft.com/office/powerpoint/2010/main" val="1916796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phone&#10;&#10;Description automatically generated with low confidence">
            <a:extLst>
              <a:ext uri="{FF2B5EF4-FFF2-40B4-BE49-F238E27FC236}">
                <a16:creationId xmlns:a16="http://schemas.microsoft.com/office/drawing/2014/main" id="{0DE40F59-3787-8C10-8DE3-177EF6FB0FBD}"/>
              </a:ext>
            </a:extLst>
          </p:cNvPr>
          <p:cNvPicPr>
            <a:picLocks noChangeAspect="1"/>
          </p:cNvPicPr>
          <p:nvPr/>
        </p:nvPicPr>
        <p:blipFill rotWithShape="1">
          <a:blip r:embed="rId3"/>
          <a:srcRect r="4089"/>
          <a:stretch/>
        </p:blipFill>
        <p:spPr>
          <a:xfrm>
            <a:off x="8633234" y="1695949"/>
            <a:ext cx="3063466" cy="4037355"/>
          </a:xfrm>
          <a:prstGeom prst="roundRect">
            <a:avLst>
              <a:gd name="adj" fmla="val 3628"/>
            </a:avLst>
          </a:prstGeom>
        </p:spPr>
      </p:pic>
      <p:sp>
        <p:nvSpPr>
          <p:cNvPr id="4" name="Title 1">
            <a:extLst>
              <a:ext uri="{FF2B5EF4-FFF2-40B4-BE49-F238E27FC236}">
                <a16:creationId xmlns:a16="http://schemas.microsoft.com/office/drawing/2014/main" id="{10EC044F-1800-36D9-8194-E4EB7F2535EA}"/>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dirty="0">
                <a:solidFill>
                  <a:schemeClr val="accent6"/>
                </a:solidFill>
              </a:rPr>
              <a:t>Product Viability</a:t>
            </a:r>
          </a:p>
        </p:txBody>
      </p:sp>
      <p:sp>
        <p:nvSpPr>
          <p:cNvPr id="6" name="Slide Number Placeholder 5">
            <a:extLst>
              <a:ext uri="{FF2B5EF4-FFF2-40B4-BE49-F238E27FC236}">
                <a16:creationId xmlns:a16="http://schemas.microsoft.com/office/drawing/2014/main" id="{90D076AB-5A6E-D20B-7B26-93B4FE586961}"/>
              </a:ext>
            </a:extLst>
          </p:cNvPr>
          <p:cNvSpPr>
            <a:spLocks noGrp="1"/>
          </p:cNvSpPr>
          <p:nvPr>
            <p:ph type="sldNum" sz="quarter" idx="4"/>
          </p:nvPr>
        </p:nvSpPr>
        <p:spPr/>
        <p:txBody>
          <a:bodyPr/>
          <a:lstStyle/>
          <a:p>
            <a:fld id="{D6013ED1-65DC-934A-9FC9-BA6BF7797867}" type="slidenum">
              <a:rPr lang="en-US" smtClean="0"/>
              <a:pPr/>
              <a:t>4</a:t>
            </a:fld>
            <a:endParaRPr lang="en-US"/>
          </a:p>
        </p:txBody>
      </p:sp>
      <p:pic>
        <p:nvPicPr>
          <p:cNvPr id="2050" name="Picture 2" descr="Old-School Trading Floor Pranks">
            <a:extLst>
              <a:ext uri="{FF2B5EF4-FFF2-40B4-BE49-F238E27FC236}">
                <a16:creationId xmlns:a16="http://schemas.microsoft.com/office/drawing/2014/main" id="{E00E3141-2D7D-9DB8-07BB-C5F5CBDB7E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366" r="23349"/>
          <a:stretch/>
        </p:blipFill>
        <p:spPr bwMode="auto">
          <a:xfrm>
            <a:off x="5795090" y="1695949"/>
            <a:ext cx="2627453" cy="4081028"/>
          </a:xfrm>
          <a:prstGeom prst="roundRect">
            <a:avLst>
              <a:gd name="adj" fmla="val 3698"/>
            </a:avLst>
          </a:prstGeom>
        </p:spPr>
        <p:style>
          <a:lnRef idx="2">
            <a:schemeClr val="dk1"/>
          </a:lnRef>
          <a:fillRef idx="1">
            <a:schemeClr val="lt1"/>
          </a:fillRef>
          <a:effectRef idx="0">
            <a:schemeClr val="dk1"/>
          </a:effectRef>
          <a:fontRef idx="minor">
            <a:schemeClr val="dk1"/>
          </a:fontRef>
        </p:style>
      </p:pic>
      <p:sp>
        <p:nvSpPr>
          <p:cNvPr id="8" name="Rounded Rectangle 7">
            <a:extLst>
              <a:ext uri="{FF2B5EF4-FFF2-40B4-BE49-F238E27FC236}">
                <a16:creationId xmlns:a16="http://schemas.microsoft.com/office/drawing/2014/main" id="{CA18B0EE-4E44-12D4-F807-78020F2A3954}"/>
              </a:ext>
            </a:extLst>
          </p:cNvPr>
          <p:cNvSpPr/>
          <p:nvPr/>
        </p:nvSpPr>
        <p:spPr>
          <a:xfrm>
            <a:off x="848833" y="1587500"/>
            <a:ext cx="4419291"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E6C587C-6DBD-28EB-512F-1ADEB3B68AEA}"/>
              </a:ext>
            </a:extLst>
          </p:cNvPr>
          <p:cNvSpPr txBox="1"/>
          <p:nvPr/>
        </p:nvSpPr>
        <p:spPr>
          <a:xfrm>
            <a:off x="848833" y="1610955"/>
            <a:ext cx="3481867" cy="307777"/>
          </a:xfrm>
          <a:prstGeom prst="rect">
            <a:avLst/>
          </a:prstGeom>
          <a:noFill/>
        </p:spPr>
        <p:txBody>
          <a:bodyPr wrap="square" rtlCol="0">
            <a:spAutoFit/>
          </a:bodyPr>
          <a:lstStyle/>
          <a:p>
            <a:r>
              <a:rPr lang="en-US" sz="1400" dirty="0">
                <a:solidFill>
                  <a:schemeClr val="accent6">
                    <a:lumMod val="85000"/>
                    <a:lumOff val="15000"/>
                  </a:schemeClr>
                </a:solidFill>
              </a:rPr>
              <a:t>Counterparty Convenience:</a:t>
            </a:r>
          </a:p>
        </p:txBody>
      </p:sp>
      <p:sp>
        <p:nvSpPr>
          <p:cNvPr id="10" name="TextBox 9">
            <a:extLst>
              <a:ext uri="{FF2B5EF4-FFF2-40B4-BE49-F238E27FC236}">
                <a16:creationId xmlns:a16="http://schemas.microsoft.com/office/drawing/2014/main" id="{23A03440-7545-8D5F-9E2A-3455E8D5B316}"/>
              </a:ext>
            </a:extLst>
          </p:cNvPr>
          <p:cNvSpPr txBox="1"/>
          <p:nvPr/>
        </p:nvSpPr>
        <p:spPr>
          <a:xfrm>
            <a:off x="848833" y="2183836"/>
            <a:ext cx="4701067" cy="1092607"/>
          </a:xfrm>
          <a:prstGeom prst="rect">
            <a:avLst/>
          </a:prstGeom>
          <a:noFill/>
        </p:spPr>
        <p:txBody>
          <a:bodyPr wrap="square" rtlCol="0">
            <a:spAutoFit/>
          </a:bodyPr>
          <a:lstStyle/>
          <a:p>
            <a:r>
              <a:rPr lang="en-US" sz="1300" dirty="0"/>
              <a:t>- 24-hour access to an </a:t>
            </a:r>
            <a:r>
              <a:rPr lang="en-US" sz="1300" b="1" dirty="0"/>
              <a:t>always-responsive</a:t>
            </a:r>
            <a:r>
              <a:rPr lang="en-US" sz="1300" dirty="0"/>
              <a:t>, </a:t>
            </a:r>
            <a:r>
              <a:rPr lang="en-US" sz="1300" b="1" dirty="0"/>
              <a:t>easy-to-navigate</a:t>
            </a:r>
            <a:r>
              <a:rPr lang="en-US" sz="1300" dirty="0"/>
              <a:t>, and </a:t>
            </a:r>
            <a:r>
              <a:rPr lang="en-US" sz="1300" b="1" dirty="0"/>
              <a:t>easy-to-access</a:t>
            </a:r>
            <a:r>
              <a:rPr lang="en-US" sz="1300" dirty="0"/>
              <a:t> RFQ platform</a:t>
            </a:r>
          </a:p>
          <a:p>
            <a:endParaRPr lang="en-US" sz="1300" dirty="0"/>
          </a:p>
          <a:p>
            <a:r>
              <a:rPr lang="en-US" sz="1300" dirty="0"/>
              <a:t>- Work with a model that quickly learns your firm-specific RFQ lingo</a:t>
            </a:r>
          </a:p>
        </p:txBody>
      </p:sp>
      <p:sp>
        <p:nvSpPr>
          <p:cNvPr id="12" name="TextBox 11">
            <a:extLst>
              <a:ext uri="{FF2B5EF4-FFF2-40B4-BE49-F238E27FC236}">
                <a16:creationId xmlns:a16="http://schemas.microsoft.com/office/drawing/2014/main" id="{68B6585A-284A-6962-8278-A3CC76601990}"/>
              </a:ext>
            </a:extLst>
          </p:cNvPr>
          <p:cNvSpPr txBox="1"/>
          <p:nvPr/>
        </p:nvSpPr>
        <p:spPr>
          <a:xfrm>
            <a:off x="863654" y="4112454"/>
            <a:ext cx="4419291" cy="1092607"/>
          </a:xfrm>
          <a:prstGeom prst="rect">
            <a:avLst/>
          </a:prstGeom>
          <a:noFill/>
        </p:spPr>
        <p:txBody>
          <a:bodyPr wrap="square">
            <a:spAutoFit/>
          </a:bodyPr>
          <a:lstStyle/>
          <a:p>
            <a:r>
              <a:rPr lang="en-US" sz="1300" dirty="0"/>
              <a:t>- Respond to more RFQs while simultaneously streamlining headcount costs</a:t>
            </a:r>
          </a:p>
          <a:p>
            <a:endParaRPr lang="en-US" sz="1300" dirty="0"/>
          </a:p>
          <a:p>
            <a:r>
              <a:rPr lang="en-US" sz="1300" dirty="0"/>
              <a:t>- Allows broker-dealers to compete on pricing, not speed</a:t>
            </a:r>
          </a:p>
        </p:txBody>
      </p:sp>
      <p:sp>
        <p:nvSpPr>
          <p:cNvPr id="13" name="Rounded Rectangle 12">
            <a:extLst>
              <a:ext uri="{FF2B5EF4-FFF2-40B4-BE49-F238E27FC236}">
                <a16:creationId xmlns:a16="http://schemas.microsoft.com/office/drawing/2014/main" id="{85A0CCB6-358F-40E4-834A-1396977B4B39}"/>
              </a:ext>
            </a:extLst>
          </p:cNvPr>
          <p:cNvSpPr/>
          <p:nvPr/>
        </p:nvSpPr>
        <p:spPr>
          <a:xfrm>
            <a:off x="863654" y="3503447"/>
            <a:ext cx="4419291"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B8C9B0B-F67B-71FF-7C57-E822ADACF9A7}"/>
              </a:ext>
            </a:extLst>
          </p:cNvPr>
          <p:cNvSpPr txBox="1"/>
          <p:nvPr/>
        </p:nvSpPr>
        <p:spPr>
          <a:xfrm>
            <a:off x="863654" y="3526902"/>
            <a:ext cx="3481867" cy="307777"/>
          </a:xfrm>
          <a:prstGeom prst="rect">
            <a:avLst/>
          </a:prstGeom>
          <a:noFill/>
        </p:spPr>
        <p:txBody>
          <a:bodyPr wrap="square" rtlCol="0">
            <a:spAutoFit/>
          </a:bodyPr>
          <a:lstStyle/>
          <a:p>
            <a:r>
              <a:rPr lang="en-US" sz="1400" dirty="0">
                <a:solidFill>
                  <a:schemeClr val="accent6">
                    <a:lumMod val="85000"/>
                    <a:lumOff val="15000"/>
                  </a:schemeClr>
                </a:solidFill>
              </a:rPr>
              <a:t>Increased Efficiency:</a:t>
            </a:r>
          </a:p>
        </p:txBody>
      </p:sp>
      <p:pic>
        <p:nvPicPr>
          <p:cNvPr id="2054" name="Picture 6" descr="THE NEW SLACK LOGO PNG 2023 - eDigital Agency">
            <a:extLst>
              <a:ext uri="{FF2B5EF4-FFF2-40B4-BE49-F238E27FC236}">
                <a16:creationId xmlns:a16="http://schemas.microsoft.com/office/drawing/2014/main" id="{6619C997-B832-1FC3-8977-24A0EC2C97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2753"/>
          <a:stretch/>
        </p:blipFill>
        <p:spPr bwMode="auto">
          <a:xfrm>
            <a:off x="1555566" y="5540337"/>
            <a:ext cx="462988" cy="4334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0493A7A-7D3F-291E-67B7-DA7866E2A2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513" y="5540337"/>
            <a:ext cx="477029" cy="477029"/>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10">
            <a:extLst>
              <a:ext uri="{FF2B5EF4-FFF2-40B4-BE49-F238E27FC236}">
                <a16:creationId xmlns:a16="http://schemas.microsoft.com/office/drawing/2014/main" id="{8E9E7BFA-197D-5C4C-6855-27E303FFAB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12">
            <a:extLst>
              <a:ext uri="{FF2B5EF4-FFF2-40B4-BE49-F238E27FC236}">
                <a16:creationId xmlns:a16="http://schemas.microsoft.com/office/drawing/2014/main" id="{2A247075-DD37-8A5D-68D2-522E97DD634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Microsoft Teams Logo - PNG and Vector - Logo Download">
            <a:extLst>
              <a:ext uri="{FF2B5EF4-FFF2-40B4-BE49-F238E27FC236}">
                <a16:creationId xmlns:a16="http://schemas.microsoft.com/office/drawing/2014/main" id="{B9BF93B8-CDC3-74DA-37B0-522FDB1BD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4051" y="5357815"/>
            <a:ext cx="786773" cy="786773"/>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ọc cơ khí | Hướng dẫn vẽ lò xo bằng lệnh swept - dùng surface | Biểu tượng  ios, Vật tư y tế, Autocad">
            <a:extLst>
              <a:ext uri="{FF2B5EF4-FFF2-40B4-BE49-F238E27FC236}">
                <a16:creationId xmlns:a16="http://schemas.microsoft.com/office/drawing/2014/main" id="{346D050C-4C74-2CEA-45E9-49F964F41A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9922" y="5536588"/>
            <a:ext cx="480778" cy="48077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925EE10-3B13-EBAF-35A1-9CB8EB616220}"/>
              </a:ext>
            </a:extLst>
          </p:cNvPr>
          <p:cNvSpPr txBox="1"/>
          <p:nvPr/>
        </p:nvSpPr>
        <p:spPr>
          <a:xfrm>
            <a:off x="1094230" y="6112676"/>
            <a:ext cx="3251291" cy="184666"/>
          </a:xfrm>
          <a:prstGeom prst="rect">
            <a:avLst/>
          </a:prstGeom>
          <a:noFill/>
        </p:spPr>
        <p:txBody>
          <a:bodyPr wrap="square" rtlCol="0">
            <a:spAutoFit/>
          </a:bodyPr>
          <a:lstStyle/>
          <a:p>
            <a:pPr algn="r"/>
            <a:r>
              <a:rPr lang="en-US" sz="600" i="1" dirty="0">
                <a:solidFill>
                  <a:schemeClr val="tx2"/>
                </a:solidFill>
              </a:rPr>
              <a:t>Seamless integration across numerous chat platforms</a:t>
            </a:r>
          </a:p>
        </p:txBody>
      </p:sp>
    </p:spTree>
    <p:extLst>
      <p:ext uri="{BB962C8B-B14F-4D97-AF65-F5344CB8AC3E}">
        <p14:creationId xmlns:p14="http://schemas.microsoft.com/office/powerpoint/2010/main" val="365049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9338606-D042-7B2E-817D-B8133CE2B2D0}"/>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a:solidFill>
                  <a:schemeClr val="accent6"/>
                </a:solidFill>
              </a:rPr>
              <a:t>Demo</a:t>
            </a:r>
          </a:p>
        </p:txBody>
      </p:sp>
      <p:sp>
        <p:nvSpPr>
          <p:cNvPr id="8" name="Slide Number Placeholder 7">
            <a:extLst>
              <a:ext uri="{FF2B5EF4-FFF2-40B4-BE49-F238E27FC236}">
                <a16:creationId xmlns:a16="http://schemas.microsoft.com/office/drawing/2014/main" id="{A69DB7A5-1D76-13BC-98BA-F7245690F33A}"/>
              </a:ext>
            </a:extLst>
          </p:cNvPr>
          <p:cNvSpPr>
            <a:spLocks noGrp="1"/>
          </p:cNvSpPr>
          <p:nvPr>
            <p:ph type="sldNum" sz="quarter" idx="4"/>
          </p:nvPr>
        </p:nvSpPr>
        <p:spPr/>
        <p:txBody>
          <a:bodyPr/>
          <a:lstStyle/>
          <a:p>
            <a:fld id="{D6013ED1-65DC-934A-9FC9-BA6BF7797867}" type="slidenum">
              <a:rPr lang="en-US" smtClean="0"/>
              <a:pPr/>
              <a:t>5</a:t>
            </a:fld>
            <a:endParaRPr lang="en-US"/>
          </a:p>
        </p:txBody>
      </p:sp>
      <p:sp>
        <p:nvSpPr>
          <p:cNvPr id="6" name="Title 1">
            <a:extLst>
              <a:ext uri="{FF2B5EF4-FFF2-40B4-BE49-F238E27FC236}">
                <a16:creationId xmlns:a16="http://schemas.microsoft.com/office/drawing/2014/main" id="{504D6B49-3608-B0A8-437C-86C614A60983}"/>
              </a:ext>
            </a:extLst>
          </p:cNvPr>
          <p:cNvSpPr txBox="1">
            <a:spLocks/>
          </p:cNvSpPr>
          <p:nvPr/>
        </p:nvSpPr>
        <p:spPr>
          <a:xfrm>
            <a:off x="838200" y="3289896"/>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r>
              <a:rPr lang="en-US" sz="2000" dirty="0"/>
              <a:t>Linked in description</a:t>
            </a:r>
          </a:p>
        </p:txBody>
      </p:sp>
    </p:spTree>
    <p:extLst>
      <p:ext uri="{BB962C8B-B14F-4D97-AF65-F5344CB8AC3E}">
        <p14:creationId xmlns:p14="http://schemas.microsoft.com/office/powerpoint/2010/main" val="3270416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8BAA103E-A06E-4204-DAB2-AE2869A32B59}"/>
              </a:ext>
            </a:extLst>
          </p:cNvPr>
          <p:cNvSpPr/>
          <p:nvPr/>
        </p:nvSpPr>
        <p:spPr>
          <a:xfrm>
            <a:off x="848833" y="1587500"/>
            <a:ext cx="3011967"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0F55714-1366-4340-D7EF-6B880EB2FC9D}"/>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a:solidFill>
                  <a:schemeClr val="accent6"/>
                </a:solidFill>
              </a:rPr>
              <a:t>AI</a:t>
            </a:r>
          </a:p>
        </p:txBody>
      </p:sp>
      <p:sp>
        <p:nvSpPr>
          <p:cNvPr id="8" name="Slide Number Placeholder 7">
            <a:extLst>
              <a:ext uri="{FF2B5EF4-FFF2-40B4-BE49-F238E27FC236}">
                <a16:creationId xmlns:a16="http://schemas.microsoft.com/office/drawing/2014/main" id="{5E904565-4273-BB82-F068-6C0F38F517FE}"/>
              </a:ext>
            </a:extLst>
          </p:cNvPr>
          <p:cNvSpPr>
            <a:spLocks noGrp="1"/>
          </p:cNvSpPr>
          <p:nvPr>
            <p:ph type="sldNum" sz="quarter" idx="4"/>
          </p:nvPr>
        </p:nvSpPr>
        <p:spPr/>
        <p:txBody>
          <a:bodyPr/>
          <a:lstStyle/>
          <a:p>
            <a:fld id="{D6013ED1-65DC-934A-9FC9-BA6BF7797867}" type="slidenum">
              <a:rPr lang="en-US" smtClean="0"/>
              <a:pPr/>
              <a:t>6</a:t>
            </a:fld>
            <a:endParaRPr lang="en-US"/>
          </a:p>
        </p:txBody>
      </p:sp>
      <p:pic>
        <p:nvPicPr>
          <p:cNvPr id="13" name="Picture 12" descr="A screen shot of a computer program&#10;&#10;Description automatically generated with low confidence">
            <a:extLst>
              <a:ext uri="{FF2B5EF4-FFF2-40B4-BE49-F238E27FC236}">
                <a16:creationId xmlns:a16="http://schemas.microsoft.com/office/drawing/2014/main" id="{C0EB00A4-1F97-7D84-9E1C-FD98526D2023}"/>
              </a:ext>
            </a:extLst>
          </p:cNvPr>
          <p:cNvPicPr>
            <a:picLocks noChangeAspect="1"/>
          </p:cNvPicPr>
          <p:nvPr/>
        </p:nvPicPr>
        <p:blipFill>
          <a:blip r:embed="rId2"/>
          <a:stretch>
            <a:fillRect/>
          </a:stretch>
        </p:blipFill>
        <p:spPr>
          <a:xfrm>
            <a:off x="5906393" y="1212423"/>
            <a:ext cx="5059163" cy="2827510"/>
          </a:xfrm>
          <a:prstGeom prst="rect">
            <a:avLst/>
          </a:prstGeom>
        </p:spPr>
      </p:pic>
      <p:pic>
        <p:nvPicPr>
          <p:cNvPr id="37" name="Picture 36" descr="A screenshot of a computer program&#10;&#10;Description automatically generated with medium confidence">
            <a:extLst>
              <a:ext uri="{FF2B5EF4-FFF2-40B4-BE49-F238E27FC236}">
                <a16:creationId xmlns:a16="http://schemas.microsoft.com/office/drawing/2014/main" id="{F75D1873-0B26-16A0-4F22-296720D8134D}"/>
              </a:ext>
            </a:extLst>
          </p:cNvPr>
          <p:cNvPicPr>
            <a:picLocks noChangeAspect="1"/>
          </p:cNvPicPr>
          <p:nvPr/>
        </p:nvPicPr>
        <p:blipFill>
          <a:blip r:embed="rId3"/>
          <a:stretch>
            <a:fillRect/>
          </a:stretch>
        </p:blipFill>
        <p:spPr>
          <a:xfrm>
            <a:off x="5974578" y="3844982"/>
            <a:ext cx="4050393" cy="2765123"/>
          </a:xfrm>
          <a:prstGeom prst="rect">
            <a:avLst/>
          </a:prstGeom>
        </p:spPr>
      </p:pic>
      <p:pic>
        <p:nvPicPr>
          <p:cNvPr id="47" name="Picture 46" descr="A screenshot of a computer program&#10;&#10;Description automatically generated with medium confidence">
            <a:extLst>
              <a:ext uri="{FF2B5EF4-FFF2-40B4-BE49-F238E27FC236}">
                <a16:creationId xmlns:a16="http://schemas.microsoft.com/office/drawing/2014/main" id="{E5BC4CEE-2298-7E85-1DCC-1635367A455D}"/>
              </a:ext>
            </a:extLst>
          </p:cNvPr>
          <p:cNvPicPr>
            <a:picLocks noChangeAspect="1"/>
          </p:cNvPicPr>
          <p:nvPr/>
        </p:nvPicPr>
        <p:blipFill>
          <a:blip r:embed="rId4"/>
          <a:stretch>
            <a:fillRect/>
          </a:stretch>
        </p:blipFill>
        <p:spPr>
          <a:xfrm>
            <a:off x="8326605" y="4278446"/>
            <a:ext cx="3544807" cy="2579554"/>
          </a:xfrm>
          <a:prstGeom prst="rect">
            <a:avLst/>
          </a:prstGeom>
        </p:spPr>
      </p:pic>
      <p:sp>
        <p:nvSpPr>
          <p:cNvPr id="50" name="TextBox 49">
            <a:extLst>
              <a:ext uri="{FF2B5EF4-FFF2-40B4-BE49-F238E27FC236}">
                <a16:creationId xmlns:a16="http://schemas.microsoft.com/office/drawing/2014/main" id="{A31BB85D-6806-62D3-3D9C-9F4EAADF68BC}"/>
              </a:ext>
            </a:extLst>
          </p:cNvPr>
          <p:cNvSpPr txBox="1"/>
          <p:nvPr/>
        </p:nvSpPr>
        <p:spPr>
          <a:xfrm>
            <a:off x="848833" y="1610955"/>
            <a:ext cx="3481867" cy="307777"/>
          </a:xfrm>
          <a:prstGeom prst="rect">
            <a:avLst/>
          </a:prstGeom>
          <a:noFill/>
        </p:spPr>
        <p:txBody>
          <a:bodyPr wrap="square" rtlCol="0">
            <a:spAutoFit/>
          </a:bodyPr>
          <a:lstStyle/>
          <a:p>
            <a:r>
              <a:rPr lang="en-US" sz="1400">
                <a:solidFill>
                  <a:schemeClr val="accent6">
                    <a:lumMod val="85000"/>
                    <a:lumOff val="15000"/>
                  </a:schemeClr>
                </a:solidFill>
              </a:rPr>
              <a:t>Conversation Structure:</a:t>
            </a:r>
          </a:p>
        </p:txBody>
      </p:sp>
      <p:sp>
        <p:nvSpPr>
          <p:cNvPr id="53" name="TextBox 52">
            <a:extLst>
              <a:ext uri="{FF2B5EF4-FFF2-40B4-BE49-F238E27FC236}">
                <a16:creationId xmlns:a16="http://schemas.microsoft.com/office/drawing/2014/main" id="{CC426830-0C47-4DA6-B7B5-6F0FB6AAD279}"/>
              </a:ext>
            </a:extLst>
          </p:cNvPr>
          <p:cNvSpPr txBox="1"/>
          <p:nvPr/>
        </p:nvSpPr>
        <p:spPr>
          <a:xfrm>
            <a:off x="848833" y="2183836"/>
            <a:ext cx="4701067" cy="1492716"/>
          </a:xfrm>
          <a:prstGeom prst="rect">
            <a:avLst/>
          </a:prstGeom>
          <a:noFill/>
        </p:spPr>
        <p:txBody>
          <a:bodyPr wrap="square" rtlCol="0">
            <a:spAutoFit/>
          </a:bodyPr>
          <a:lstStyle/>
          <a:p>
            <a:r>
              <a:rPr lang="en-US" sz="1300"/>
              <a:t>- Clients can communicate with </a:t>
            </a:r>
            <a:r>
              <a:rPr lang="en-US" sz="1300" err="1"/>
              <a:t>tam_bot</a:t>
            </a:r>
            <a:r>
              <a:rPr lang="en-US" sz="1300"/>
              <a:t> as if they are having a conversation</a:t>
            </a:r>
          </a:p>
          <a:p>
            <a:endParaRPr lang="en-US" sz="1300"/>
          </a:p>
          <a:p>
            <a:r>
              <a:rPr lang="en-US" sz="1300"/>
              <a:t>- Our implementation spawns new conversations at each </a:t>
            </a:r>
            <a:r>
              <a:rPr lang="en-US" sz="1300" err="1"/>
              <a:t>api</a:t>
            </a:r>
            <a:r>
              <a:rPr lang="en-US" sz="1300"/>
              <a:t> call to minimize token use and only re-uses past interactions when necessary</a:t>
            </a:r>
          </a:p>
          <a:p>
            <a:endParaRPr lang="en-US" sz="1300"/>
          </a:p>
        </p:txBody>
      </p:sp>
      <p:sp>
        <p:nvSpPr>
          <p:cNvPr id="54" name="Rounded Rectangle 53">
            <a:extLst>
              <a:ext uri="{FF2B5EF4-FFF2-40B4-BE49-F238E27FC236}">
                <a16:creationId xmlns:a16="http://schemas.microsoft.com/office/drawing/2014/main" id="{F5C3AC84-17C2-2235-4243-948592ABBAD4}"/>
              </a:ext>
            </a:extLst>
          </p:cNvPr>
          <p:cNvSpPr/>
          <p:nvPr/>
        </p:nvSpPr>
        <p:spPr>
          <a:xfrm>
            <a:off x="793456" y="3941656"/>
            <a:ext cx="3011967"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BE6B8FF-BAF7-D02F-D5ED-8AC16EFD31BF}"/>
              </a:ext>
            </a:extLst>
          </p:cNvPr>
          <p:cNvSpPr txBox="1"/>
          <p:nvPr/>
        </p:nvSpPr>
        <p:spPr>
          <a:xfrm>
            <a:off x="793456" y="3965111"/>
            <a:ext cx="3481867" cy="307777"/>
          </a:xfrm>
          <a:prstGeom prst="rect">
            <a:avLst/>
          </a:prstGeom>
          <a:noFill/>
        </p:spPr>
        <p:txBody>
          <a:bodyPr wrap="square" rtlCol="0">
            <a:spAutoFit/>
          </a:bodyPr>
          <a:lstStyle/>
          <a:p>
            <a:r>
              <a:rPr lang="en-US" sz="1400">
                <a:solidFill>
                  <a:schemeClr val="accent6">
                    <a:lumMod val="85000"/>
                    <a:lumOff val="15000"/>
                  </a:schemeClr>
                </a:solidFill>
              </a:rPr>
              <a:t>GPT Prompts:</a:t>
            </a:r>
          </a:p>
        </p:txBody>
      </p:sp>
      <p:sp>
        <p:nvSpPr>
          <p:cNvPr id="56" name="TextBox 55">
            <a:extLst>
              <a:ext uri="{FF2B5EF4-FFF2-40B4-BE49-F238E27FC236}">
                <a16:creationId xmlns:a16="http://schemas.microsoft.com/office/drawing/2014/main" id="{9E50C713-976E-3746-00A9-C739EEC85FE6}"/>
              </a:ext>
            </a:extLst>
          </p:cNvPr>
          <p:cNvSpPr txBox="1"/>
          <p:nvPr/>
        </p:nvSpPr>
        <p:spPr>
          <a:xfrm>
            <a:off x="802722" y="4581213"/>
            <a:ext cx="4701067" cy="1292662"/>
          </a:xfrm>
          <a:prstGeom prst="rect">
            <a:avLst/>
          </a:prstGeom>
          <a:noFill/>
        </p:spPr>
        <p:txBody>
          <a:bodyPr wrap="square" rtlCol="0">
            <a:spAutoFit/>
          </a:bodyPr>
          <a:lstStyle/>
          <a:p>
            <a:r>
              <a:rPr lang="en-US" sz="1300"/>
              <a:t>- Each client message is first scraped to determine the desired operation</a:t>
            </a:r>
          </a:p>
          <a:p>
            <a:pPr marL="285750" indent="-285750">
              <a:buFontTx/>
              <a:buChar char="-"/>
            </a:pPr>
            <a:endParaRPr lang="en-US" sz="1300"/>
          </a:p>
          <a:p>
            <a:r>
              <a:rPr lang="en-US" sz="1300"/>
              <a:t>- Once the operation is determined, we use a transformer prompt to reformat their RFQ (or other request) into a standard format</a:t>
            </a:r>
          </a:p>
        </p:txBody>
      </p:sp>
    </p:spTree>
    <p:extLst>
      <p:ext uri="{BB962C8B-B14F-4D97-AF65-F5344CB8AC3E}">
        <p14:creationId xmlns:p14="http://schemas.microsoft.com/office/powerpoint/2010/main" val="116322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00D5DF-97B5-ECDC-EC79-E8C4811E738E}"/>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a:solidFill>
                  <a:schemeClr val="accent6"/>
                </a:solidFill>
              </a:rPr>
              <a:t>AI &amp; Scalability</a:t>
            </a:r>
          </a:p>
        </p:txBody>
      </p:sp>
      <p:sp>
        <p:nvSpPr>
          <p:cNvPr id="6" name="Slide Number Placeholder 5">
            <a:extLst>
              <a:ext uri="{FF2B5EF4-FFF2-40B4-BE49-F238E27FC236}">
                <a16:creationId xmlns:a16="http://schemas.microsoft.com/office/drawing/2014/main" id="{DF77132B-F506-558B-83E8-A1A35893DFC1}"/>
              </a:ext>
            </a:extLst>
          </p:cNvPr>
          <p:cNvSpPr>
            <a:spLocks noGrp="1"/>
          </p:cNvSpPr>
          <p:nvPr>
            <p:ph type="sldNum" sz="quarter" idx="4"/>
          </p:nvPr>
        </p:nvSpPr>
        <p:spPr/>
        <p:txBody>
          <a:bodyPr/>
          <a:lstStyle/>
          <a:p>
            <a:fld id="{D6013ED1-65DC-934A-9FC9-BA6BF7797867}" type="slidenum">
              <a:rPr lang="en-US" smtClean="0"/>
              <a:pPr/>
              <a:t>7</a:t>
            </a:fld>
            <a:endParaRPr lang="en-US"/>
          </a:p>
        </p:txBody>
      </p:sp>
      <p:sp>
        <p:nvSpPr>
          <p:cNvPr id="7" name="TextBox 6">
            <a:extLst>
              <a:ext uri="{FF2B5EF4-FFF2-40B4-BE49-F238E27FC236}">
                <a16:creationId xmlns:a16="http://schemas.microsoft.com/office/drawing/2014/main" id="{9765E196-A9FA-60CE-4138-72BCE7B77C8C}"/>
              </a:ext>
            </a:extLst>
          </p:cNvPr>
          <p:cNvSpPr txBox="1"/>
          <p:nvPr/>
        </p:nvSpPr>
        <p:spPr>
          <a:xfrm>
            <a:off x="810733" y="1206500"/>
            <a:ext cx="10504967" cy="246221"/>
          </a:xfrm>
          <a:prstGeom prst="rect">
            <a:avLst/>
          </a:prstGeom>
          <a:noFill/>
        </p:spPr>
        <p:txBody>
          <a:bodyPr wrap="square" rtlCol="0">
            <a:spAutoFit/>
          </a:bodyPr>
          <a:lstStyle/>
          <a:p>
            <a:r>
              <a:rPr lang="en-US" sz="1000" i="1">
                <a:latin typeface="Courier" pitchFamily="2" charset="0"/>
              </a:rPr>
              <a:t>Plans for further enhancement of the </a:t>
            </a:r>
            <a:r>
              <a:rPr lang="en-US" sz="1000" i="1" err="1">
                <a:latin typeface="Courier" pitchFamily="2" charset="0"/>
              </a:rPr>
              <a:t>TAM_bot</a:t>
            </a:r>
            <a:r>
              <a:rPr lang="en-US" sz="1000" i="1">
                <a:latin typeface="Courier" pitchFamily="2" charset="0"/>
              </a:rPr>
              <a:t> infrastructure using AI</a:t>
            </a:r>
          </a:p>
        </p:txBody>
      </p:sp>
      <p:sp>
        <p:nvSpPr>
          <p:cNvPr id="8" name="Rounded Rectangle 7">
            <a:extLst>
              <a:ext uri="{FF2B5EF4-FFF2-40B4-BE49-F238E27FC236}">
                <a16:creationId xmlns:a16="http://schemas.microsoft.com/office/drawing/2014/main" id="{27071BF3-08D9-4642-16B9-59E64090347C}"/>
              </a:ext>
            </a:extLst>
          </p:cNvPr>
          <p:cNvSpPr/>
          <p:nvPr/>
        </p:nvSpPr>
        <p:spPr>
          <a:xfrm>
            <a:off x="848833" y="1841500"/>
            <a:ext cx="4419600" cy="4064000"/>
          </a:xfrm>
          <a:prstGeom prst="roundRect">
            <a:avLst>
              <a:gd name="adj" fmla="val 3060"/>
            </a:avLst>
          </a:prstGeom>
          <a:solidFill>
            <a:schemeClr val="bg1">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E9725179-6794-E980-E400-65AAF3A4316C}"/>
              </a:ext>
            </a:extLst>
          </p:cNvPr>
          <p:cNvSpPr txBox="1">
            <a:spLocks/>
          </p:cNvSpPr>
          <p:nvPr/>
        </p:nvSpPr>
        <p:spPr>
          <a:xfrm>
            <a:off x="949399" y="1966433"/>
            <a:ext cx="4218467"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1600" b="1" dirty="0">
                <a:solidFill>
                  <a:schemeClr val="accent6"/>
                </a:solidFill>
              </a:rPr>
              <a:t>Counterparty Behavior Analysis </a:t>
            </a:r>
          </a:p>
        </p:txBody>
      </p:sp>
      <p:cxnSp>
        <p:nvCxnSpPr>
          <p:cNvPr id="11" name="Straight Connector 10">
            <a:extLst>
              <a:ext uri="{FF2B5EF4-FFF2-40B4-BE49-F238E27FC236}">
                <a16:creationId xmlns:a16="http://schemas.microsoft.com/office/drawing/2014/main" id="{EFA43F49-6B42-6735-2A3F-B9DD05D6A1CF}"/>
              </a:ext>
            </a:extLst>
          </p:cNvPr>
          <p:cNvCxnSpPr>
            <a:cxnSpLocks/>
          </p:cNvCxnSpPr>
          <p:nvPr/>
        </p:nvCxnSpPr>
        <p:spPr>
          <a:xfrm>
            <a:off x="1028700" y="2387600"/>
            <a:ext cx="39751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067FE761-8CFC-E435-1C59-17200A03BD16}"/>
              </a:ext>
            </a:extLst>
          </p:cNvPr>
          <p:cNvPicPr>
            <a:picLocks noChangeAspect="1"/>
          </p:cNvPicPr>
          <p:nvPr/>
        </p:nvPicPr>
        <p:blipFill rotWithShape="1">
          <a:blip r:embed="rId3"/>
          <a:srcRect l="2274" r="4487" b="37210"/>
          <a:stretch/>
        </p:blipFill>
        <p:spPr>
          <a:xfrm>
            <a:off x="5622884" y="2462350"/>
            <a:ext cx="5877774" cy="380218"/>
          </a:xfrm>
          <a:prstGeom prst="rect">
            <a:avLst/>
          </a:prstGeom>
        </p:spPr>
      </p:pic>
      <p:sp>
        <p:nvSpPr>
          <p:cNvPr id="16" name="Title 1">
            <a:extLst>
              <a:ext uri="{FF2B5EF4-FFF2-40B4-BE49-F238E27FC236}">
                <a16:creationId xmlns:a16="http://schemas.microsoft.com/office/drawing/2014/main" id="{D831C4B8-DEE2-C9D5-1123-6E73C3849DCA}"/>
              </a:ext>
            </a:extLst>
          </p:cNvPr>
          <p:cNvSpPr txBox="1">
            <a:spLocks/>
          </p:cNvSpPr>
          <p:nvPr/>
        </p:nvSpPr>
        <p:spPr>
          <a:xfrm>
            <a:off x="5563656" y="1918646"/>
            <a:ext cx="5996231"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1600">
                <a:solidFill>
                  <a:schemeClr val="tx1"/>
                </a:solidFill>
              </a:rPr>
              <a:t>Central Store of CP Information</a:t>
            </a:r>
          </a:p>
        </p:txBody>
      </p:sp>
      <p:sp>
        <p:nvSpPr>
          <p:cNvPr id="17" name="TextBox 16">
            <a:extLst>
              <a:ext uri="{FF2B5EF4-FFF2-40B4-BE49-F238E27FC236}">
                <a16:creationId xmlns:a16="http://schemas.microsoft.com/office/drawing/2014/main" id="{3F218ECD-3350-219D-38C5-9C9C85D24710}"/>
              </a:ext>
            </a:extLst>
          </p:cNvPr>
          <p:cNvSpPr txBox="1"/>
          <p:nvPr/>
        </p:nvSpPr>
        <p:spPr>
          <a:xfrm>
            <a:off x="10865670" y="2876419"/>
            <a:ext cx="922817" cy="184666"/>
          </a:xfrm>
          <a:prstGeom prst="rect">
            <a:avLst/>
          </a:prstGeom>
          <a:noFill/>
        </p:spPr>
        <p:txBody>
          <a:bodyPr wrap="square" rtlCol="0">
            <a:spAutoFit/>
          </a:bodyPr>
          <a:lstStyle/>
          <a:p>
            <a:r>
              <a:rPr lang="en-US" sz="600" i="1" dirty="0">
                <a:latin typeface="Courier" pitchFamily="2" charset="0"/>
              </a:rPr>
              <a:t>hibiscus </a:t>
            </a:r>
            <a:r>
              <a:rPr lang="en-US" sz="600" i="1" dirty="0" err="1">
                <a:latin typeface="Courier" pitchFamily="2" charset="0"/>
              </a:rPr>
              <a:t>db</a:t>
            </a:r>
            <a:endParaRPr lang="en-US" sz="600" i="1" dirty="0">
              <a:latin typeface="Courier" pitchFamily="2" charset="0"/>
            </a:endParaRPr>
          </a:p>
        </p:txBody>
      </p:sp>
      <p:cxnSp>
        <p:nvCxnSpPr>
          <p:cNvPr id="3" name="Straight Arrow Connector 2">
            <a:extLst>
              <a:ext uri="{FF2B5EF4-FFF2-40B4-BE49-F238E27FC236}">
                <a16:creationId xmlns:a16="http://schemas.microsoft.com/office/drawing/2014/main" id="{437CAC46-7319-CC60-ECB6-356DAED8C203}"/>
              </a:ext>
            </a:extLst>
          </p:cNvPr>
          <p:cNvCxnSpPr>
            <a:cxnSpLocks/>
          </p:cNvCxnSpPr>
          <p:nvPr/>
        </p:nvCxnSpPr>
        <p:spPr>
          <a:xfrm>
            <a:off x="1031901" y="2767046"/>
            <a:ext cx="20622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28847BD-8F08-2025-E1B5-375AA3B6087E}"/>
              </a:ext>
            </a:extLst>
          </p:cNvPr>
          <p:cNvSpPr txBox="1"/>
          <p:nvPr/>
        </p:nvSpPr>
        <p:spPr>
          <a:xfrm>
            <a:off x="1238123" y="2617339"/>
            <a:ext cx="3556254" cy="523220"/>
          </a:xfrm>
          <a:prstGeom prst="rect">
            <a:avLst/>
          </a:prstGeom>
          <a:noFill/>
        </p:spPr>
        <p:txBody>
          <a:bodyPr wrap="square" rtlCol="0">
            <a:spAutoFit/>
          </a:bodyPr>
          <a:lstStyle/>
          <a:p>
            <a:r>
              <a:rPr lang="en-US" sz="1400" dirty="0">
                <a:solidFill>
                  <a:schemeClr val="bg1"/>
                </a:solidFill>
              </a:rPr>
              <a:t>TAM_bot stores all client interactions in LT and in-memory data facilities.</a:t>
            </a:r>
          </a:p>
        </p:txBody>
      </p:sp>
      <p:sp>
        <p:nvSpPr>
          <p:cNvPr id="13" name="TextBox 12">
            <a:extLst>
              <a:ext uri="{FF2B5EF4-FFF2-40B4-BE49-F238E27FC236}">
                <a16:creationId xmlns:a16="http://schemas.microsoft.com/office/drawing/2014/main" id="{CB010C39-8219-A1B3-FE74-4F8A602B8A8F}"/>
              </a:ext>
            </a:extLst>
          </p:cNvPr>
          <p:cNvSpPr txBox="1"/>
          <p:nvPr/>
        </p:nvSpPr>
        <p:spPr>
          <a:xfrm>
            <a:off x="1238123" y="3226436"/>
            <a:ext cx="3556254" cy="738664"/>
          </a:xfrm>
          <a:prstGeom prst="rect">
            <a:avLst/>
          </a:prstGeom>
          <a:noFill/>
        </p:spPr>
        <p:txBody>
          <a:bodyPr wrap="square" rtlCol="0">
            <a:spAutoFit/>
          </a:bodyPr>
          <a:lstStyle/>
          <a:p>
            <a:r>
              <a:rPr lang="en-US" sz="1400" dirty="0">
                <a:solidFill>
                  <a:schemeClr val="bg1"/>
                </a:solidFill>
              </a:rPr>
              <a:t>Stored data on client interactions allows us to compile statistics and train models on specific CPs</a:t>
            </a:r>
          </a:p>
        </p:txBody>
      </p:sp>
      <p:sp>
        <p:nvSpPr>
          <p:cNvPr id="14" name="TextBox 13">
            <a:extLst>
              <a:ext uri="{FF2B5EF4-FFF2-40B4-BE49-F238E27FC236}">
                <a16:creationId xmlns:a16="http://schemas.microsoft.com/office/drawing/2014/main" id="{48639D97-F257-2F15-9DE2-91BCEF5FCFE4}"/>
              </a:ext>
            </a:extLst>
          </p:cNvPr>
          <p:cNvSpPr txBox="1"/>
          <p:nvPr/>
        </p:nvSpPr>
        <p:spPr>
          <a:xfrm>
            <a:off x="1238123" y="4050977"/>
            <a:ext cx="3556254" cy="954107"/>
          </a:xfrm>
          <a:prstGeom prst="rect">
            <a:avLst/>
          </a:prstGeom>
          <a:noFill/>
        </p:spPr>
        <p:txBody>
          <a:bodyPr wrap="square" rtlCol="0">
            <a:spAutoFit/>
          </a:bodyPr>
          <a:lstStyle/>
          <a:p>
            <a:r>
              <a:rPr lang="en-US" sz="1400" dirty="0">
                <a:solidFill>
                  <a:schemeClr val="bg1"/>
                </a:solidFill>
              </a:rPr>
              <a:t>TAM_bot can be configured to train hyper-specific, CP-unique prompts and pricing strategies based on stored chat and transaction history</a:t>
            </a:r>
          </a:p>
        </p:txBody>
      </p:sp>
      <p:cxnSp>
        <p:nvCxnSpPr>
          <p:cNvPr id="18" name="Straight Arrow Connector 17">
            <a:extLst>
              <a:ext uri="{FF2B5EF4-FFF2-40B4-BE49-F238E27FC236}">
                <a16:creationId xmlns:a16="http://schemas.microsoft.com/office/drawing/2014/main" id="{764AC13E-6B48-2AD7-A0D3-E7C7A3EDA947}"/>
              </a:ext>
            </a:extLst>
          </p:cNvPr>
          <p:cNvCxnSpPr>
            <a:cxnSpLocks/>
          </p:cNvCxnSpPr>
          <p:nvPr/>
        </p:nvCxnSpPr>
        <p:spPr>
          <a:xfrm>
            <a:off x="1031901" y="3398763"/>
            <a:ext cx="20622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BDE865-0520-E5C0-CB63-EB1FAFCFFAC9}"/>
              </a:ext>
            </a:extLst>
          </p:cNvPr>
          <p:cNvCxnSpPr>
            <a:cxnSpLocks/>
          </p:cNvCxnSpPr>
          <p:nvPr/>
        </p:nvCxnSpPr>
        <p:spPr>
          <a:xfrm>
            <a:off x="1031901" y="4225033"/>
            <a:ext cx="206222" cy="0"/>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525DE924-35F4-32B2-24C1-E579C33481E9}"/>
              </a:ext>
            </a:extLst>
          </p:cNvPr>
          <p:cNvSpPr txBox="1">
            <a:spLocks/>
          </p:cNvSpPr>
          <p:nvPr/>
        </p:nvSpPr>
        <p:spPr>
          <a:xfrm>
            <a:off x="1390235" y="5182790"/>
            <a:ext cx="1247879" cy="3966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r>
              <a:rPr lang="en-US" sz="1500" b="1" dirty="0">
                <a:solidFill>
                  <a:srgbClr val="009537"/>
                </a:solidFill>
              </a:rPr>
              <a:t>Higher Win Rate </a:t>
            </a:r>
          </a:p>
        </p:txBody>
      </p:sp>
      <p:sp>
        <p:nvSpPr>
          <p:cNvPr id="23" name="Title 1">
            <a:extLst>
              <a:ext uri="{FF2B5EF4-FFF2-40B4-BE49-F238E27FC236}">
                <a16:creationId xmlns:a16="http://schemas.microsoft.com/office/drawing/2014/main" id="{70EFB67C-59B4-D4BE-CDDE-F912309150AB}"/>
              </a:ext>
            </a:extLst>
          </p:cNvPr>
          <p:cNvSpPr txBox="1">
            <a:spLocks/>
          </p:cNvSpPr>
          <p:nvPr/>
        </p:nvSpPr>
        <p:spPr>
          <a:xfrm>
            <a:off x="3357061" y="5182789"/>
            <a:ext cx="1247879" cy="3966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r>
              <a:rPr lang="en-US" sz="1500" b="1" dirty="0">
                <a:solidFill>
                  <a:srgbClr val="009537"/>
                </a:solidFill>
              </a:rPr>
              <a:t>Tighter Spreads</a:t>
            </a:r>
          </a:p>
        </p:txBody>
      </p:sp>
      <p:cxnSp>
        <p:nvCxnSpPr>
          <p:cNvPr id="24" name="Straight Connector 23">
            <a:extLst>
              <a:ext uri="{FF2B5EF4-FFF2-40B4-BE49-F238E27FC236}">
                <a16:creationId xmlns:a16="http://schemas.microsoft.com/office/drawing/2014/main" id="{EB8D5F6C-6C75-40DF-F225-60A79BE85A27}"/>
              </a:ext>
            </a:extLst>
          </p:cNvPr>
          <p:cNvCxnSpPr>
            <a:cxnSpLocks/>
          </p:cNvCxnSpPr>
          <p:nvPr/>
        </p:nvCxnSpPr>
        <p:spPr>
          <a:xfrm>
            <a:off x="1309348" y="5672667"/>
            <a:ext cx="14096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1C7919-6099-1B13-D6A3-7E116CEA90DB}"/>
              </a:ext>
            </a:extLst>
          </p:cNvPr>
          <p:cNvCxnSpPr>
            <a:cxnSpLocks/>
          </p:cNvCxnSpPr>
          <p:nvPr/>
        </p:nvCxnSpPr>
        <p:spPr>
          <a:xfrm>
            <a:off x="3276174" y="5672667"/>
            <a:ext cx="14096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receipt, algebra&#10;&#10;Description automatically generated">
            <a:extLst>
              <a:ext uri="{FF2B5EF4-FFF2-40B4-BE49-F238E27FC236}">
                <a16:creationId xmlns:a16="http://schemas.microsoft.com/office/drawing/2014/main" id="{680123FF-2E97-6F45-4EC4-C3C53A668624}"/>
              </a:ext>
            </a:extLst>
          </p:cNvPr>
          <p:cNvPicPr>
            <a:picLocks noChangeAspect="1"/>
          </p:cNvPicPr>
          <p:nvPr/>
        </p:nvPicPr>
        <p:blipFill>
          <a:blip r:embed="rId4"/>
          <a:stretch>
            <a:fillRect/>
          </a:stretch>
        </p:blipFill>
        <p:spPr>
          <a:xfrm>
            <a:off x="5622884" y="3188154"/>
            <a:ext cx="5877774" cy="1164166"/>
          </a:xfrm>
          <a:prstGeom prst="rect">
            <a:avLst/>
          </a:prstGeom>
        </p:spPr>
      </p:pic>
      <p:sp>
        <p:nvSpPr>
          <p:cNvPr id="29" name="TextBox 28">
            <a:extLst>
              <a:ext uri="{FF2B5EF4-FFF2-40B4-BE49-F238E27FC236}">
                <a16:creationId xmlns:a16="http://schemas.microsoft.com/office/drawing/2014/main" id="{F9F01CCF-5FBF-DB51-6826-DF39DB6492F9}"/>
              </a:ext>
            </a:extLst>
          </p:cNvPr>
          <p:cNvSpPr txBox="1"/>
          <p:nvPr/>
        </p:nvSpPr>
        <p:spPr>
          <a:xfrm>
            <a:off x="10579395" y="4408303"/>
            <a:ext cx="1197713" cy="184666"/>
          </a:xfrm>
          <a:prstGeom prst="rect">
            <a:avLst/>
          </a:prstGeom>
          <a:noFill/>
        </p:spPr>
        <p:txBody>
          <a:bodyPr wrap="square" rtlCol="0">
            <a:spAutoFit/>
          </a:bodyPr>
          <a:lstStyle/>
          <a:p>
            <a:r>
              <a:rPr lang="en-US" sz="600" i="1" dirty="0">
                <a:latin typeface="Courier" pitchFamily="2" charset="0"/>
              </a:rPr>
              <a:t>hibiscus dashboard</a:t>
            </a:r>
          </a:p>
        </p:txBody>
      </p:sp>
      <p:sp>
        <p:nvSpPr>
          <p:cNvPr id="31" name="Rounded Rectangle 30">
            <a:extLst>
              <a:ext uri="{FF2B5EF4-FFF2-40B4-BE49-F238E27FC236}">
                <a16:creationId xmlns:a16="http://schemas.microsoft.com/office/drawing/2014/main" id="{661C8653-830E-B350-4114-198CEAE01606}"/>
              </a:ext>
            </a:extLst>
          </p:cNvPr>
          <p:cNvSpPr/>
          <p:nvPr/>
        </p:nvSpPr>
        <p:spPr>
          <a:xfrm>
            <a:off x="5622885" y="4697906"/>
            <a:ext cx="2872934" cy="1028735"/>
          </a:xfrm>
          <a:prstGeom prst="roundRect">
            <a:avLst>
              <a:gd name="adj" fmla="val 6121"/>
            </a:avLst>
          </a:prstGeom>
          <a:solidFill>
            <a:schemeClr val="accent6">
              <a:lumMod val="75000"/>
              <a:lumOff val="25000"/>
            </a:schemeClr>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1D7DAEFE-8555-5309-C2A8-D68308A126F5}"/>
              </a:ext>
            </a:extLst>
          </p:cNvPr>
          <p:cNvSpPr txBox="1">
            <a:spLocks/>
          </p:cNvSpPr>
          <p:nvPr/>
        </p:nvSpPr>
        <p:spPr>
          <a:xfrm>
            <a:off x="5622884" y="4788112"/>
            <a:ext cx="2747399" cy="893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r>
              <a:rPr lang="en-US" sz="1400" dirty="0"/>
              <a:t>Hyper-accurate and fully scalable CP-unique LLMs for RFQ</a:t>
            </a:r>
          </a:p>
        </p:txBody>
      </p:sp>
      <p:sp>
        <p:nvSpPr>
          <p:cNvPr id="32" name="Rounded Rectangle 31">
            <a:extLst>
              <a:ext uri="{FF2B5EF4-FFF2-40B4-BE49-F238E27FC236}">
                <a16:creationId xmlns:a16="http://schemas.microsoft.com/office/drawing/2014/main" id="{18554ABB-ADAF-8D19-FCEC-0F9D6BCD9DEB}"/>
              </a:ext>
            </a:extLst>
          </p:cNvPr>
          <p:cNvSpPr/>
          <p:nvPr/>
        </p:nvSpPr>
        <p:spPr>
          <a:xfrm>
            <a:off x="8753260" y="4697906"/>
            <a:ext cx="2872934" cy="1028735"/>
          </a:xfrm>
          <a:prstGeom prst="roundRect">
            <a:avLst>
              <a:gd name="adj" fmla="val 6121"/>
            </a:avLst>
          </a:prstGeom>
          <a:solidFill>
            <a:schemeClr val="accent6">
              <a:lumMod val="75000"/>
              <a:lumOff val="25000"/>
            </a:schemeClr>
          </a:solidFill>
          <a:ln w="3175">
            <a:solidFill>
              <a:schemeClr val="bg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1">
            <a:extLst>
              <a:ext uri="{FF2B5EF4-FFF2-40B4-BE49-F238E27FC236}">
                <a16:creationId xmlns:a16="http://schemas.microsoft.com/office/drawing/2014/main" id="{4025548A-1BE4-B5AB-66C2-6535052AA1B9}"/>
              </a:ext>
            </a:extLst>
          </p:cNvPr>
          <p:cNvSpPr txBox="1">
            <a:spLocks/>
          </p:cNvSpPr>
          <p:nvPr/>
        </p:nvSpPr>
        <p:spPr>
          <a:xfrm>
            <a:off x="8787984" y="4788112"/>
            <a:ext cx="2747399" cy="8933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pPr algn="ctr"/>
            <a:r>
              <a:rPr lang="en-US" sz="1400" dirty="0"/>
              <a:t>Learned CP ranking and dynamic price improvement models</a:t>
            </a:r>
          </a:p>
        </p:txBody>
      </p:sp>
    </p:spTree>
    <p:extLst>
      <p:ext uri="{BB962C8B-B14F-4D97-AF65-F5344CB8AC3E}">
        <p14:creationId xmlns:p14="http://schemas.microsoft.com/office/powerpoint/2010/main" val="1773102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ounded Rectangle 51">
            <a:extLst>
              <a:ext uri="{FF2B5EF4-FFF2-40B4-BE49-F238E27FC236}">
                <a16:creationId xmlns:a16="http://schemas.microsoft.com/office/drawing/2014/main" id="{8BAA103E-A06E-4204-DAB2-AE2869A32B59}"/>
              </a:ext>
            </a:extLst>
          </p:cNvPr>
          <p:cNvSpPr/>
          <p:nvPr/>
        </p:nvSpPr>
        <p:spPr>
          <a:xfrm>
            <a:off x="848832" y="1708870"/>
            <a:ext cx="4330874"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0F55714-1366-4340-D7EF-6B880EB2FC9D}"/>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dirty="0">
                <a:solidFill>
                  <a:schemeClr val="accent6"/>
                </a:solidFill>
              </a:rPr>
              <a:t>Pricing &amp; Risk Model</a:t>
            </a:r>
          </a:p>
        </p:txBody>
      </p:sp>
      <p:sp>
        <p:nvSpPr>
          <p:cNvPr id="8" name="Slide Number Placeholder 7">
            <a:extLst>
              <a:ext uri="{FF2B5EF4-FFF2-40B4-BE49-F238E27FC236}">
                <a16:creationId xmlns:a16="http://schemas.microsoft.com/office/drawing/2014/main" id="{5E904565-4273-BB82-F068-6C0F38F517FE}"/>
              </a:ext>
            </a:extLst>
          </p:cNvPr>
          <p:cNvSpPr>
            <a:spLocks noGrp="1"/>
          </p:cNvSpPr>
          <p:nvPr>
            <p:ph type="sldNum" sz="quarter" idx="4"/>
          </p:nvPr>
        </p:nvSpPr>
        <p:spPr/>
        <p:txBody>
          <a:bodyPr/>
          <a:lstStyle/>
          <a:p>
            <a:fld id="{D6013ED1-65DC-934A-9FC9-BA6BF7797867}" type="slidenum">
              <a:rPr lang="en-US" smtClean="0"/>
              <a:pPr/>
              <a:t>8</a:t>
            </a:fld>
            <a:endParaRPr lang="en-US"/>
          </a:p>
        </p:txBody>
      </p:sp>
      <p:sp>
        <p:nvSpPr>
          <p:cNvPr id="50" name="TextBox 49">
            <a:extLst>
              <a:ext uri="{FF2B5EF4-FFF2-40B4-BE49-F238E27FC236}">
                <a16:creationId xmlns:a16="http://schemas.microsoft.com/office/drawing/2014/main" id="{A31BB85D-6806-62D3-3D9C-9F4EAADF68BC}"/>
              </a:ext>
            </a:extLst>
          </p:cNvPr>
          <p:cNvSpPr txBox="1"/>
          <p:nvPr/>
        </p:nvSpPr>
        <p:spPr>
          <a:xfrm>
            <a:off x="848832" y="1732325"/>
            <a:ext cx="3481867" cy="307777"/>
          </a:xfrm>
          <a:prstGeom prst="rect">
            <a:avLst/>
          </a:prstGeom>
          <a:noFill/>
        </p:spPr>
        <p:txBody>
          <a:bodyPr wrap="square" rtlCol="0">
            <a:spAutoFit/>
          </a:bodyPr>
          <a:lstStyle/>
          <a:p>
            <a:r>
              <a:rPr lang="en-US" sz="1400" dirty="0">
                <a:solidFill>
                  <a:schemeClr val="accent6">
                    <a:lumMod val="85000"/>
                    <a:lumOff val="15000"/>
                  </a:schemeClr>
                </a:solidFill>
              </a:rPr>
              <a:t>Risk &amp; Trade Isolation:</a:t>
            </a:r>
          </a:p>
        </p:txBody>
      </p:sp>
      <p:sp>
        <p:nvSpPr>
          <p:cNvPr id="53" name="TextBox 52">
            <a:extLst>
              <a:ext uri="{FF2B5EF4-FFF2-40B4-BE49-F238E27FC236}">
                <a16:creationId xmlns:a16="http://schemas.microsoft.com/office/drawing/2014/main" id="{CC426830-0C47-4DA6-B7B5-6F0FB6AAD279}"/>
              </a:ext>
            </a:extLst>
          </p:cNvPr>
          <p:cNvSpPr txBox="1"/>
          <p:nvPr/>
        </p:nvSpPr>
        <p:spPr>
          <a:xfrm>
            <a:off x="848832" y="2305206"/>
            <a:ext cx="4701067" cy="692497"/>
          </a:xfrm>
          <a:prstGeom prst="rect">
            <a:avLst/>
          </a:prstGeom>
          <a:noFill/>
        </p:spPr>
        <p:txBody>
          <a:bodyPr wrap="square" rtlCol="0">
            <a:spAutoFit/>
          </a:bodyPr>
          <a:lstStyle/>
          <a:p>
            <a:r>
              <a:rPr lang="en-US" sz="1300" dirty="0"/>
              <a:t>- Our pricing engine breaks down types of RISK and different classes of trades to optimize our positioning and the quotes we show</a:t>
            </a:r>
          </a:p>
        </p:txBody>
      </p:sp>
      <p:sp>
        <p:nvSpPr>
          <p:cNvPr id="54" name="Rounded Rectangle 53">
            <a:extLst>
              <a:ext uri="{FF2B5EF4-FFF2-40B4-BE49-F238E27FC236}">
                <a16:creationId xmlns:a16="http://schemas.microsoft.com/office/drawing/2014/main" id="{F5C3AC84-17C2-2235-4243-948592ABBAD4}"/>
              </a:ext>
            </a:extLst>
          </p:cNvPr>
          <p:cNvSpPr/>
          <p:nvPr/>
        </p:nvSpPr>
        <p:spPr>
          <a:xfrm>
            <a:off x="848832" y="3630392"/>
            <a:ext cx="4386251" cy="369332"/>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1BE6B8FF-BAF7-D02F-D5ED-8AC16EFD31BF}"/>
              </a:ext>
            </a:extLst>
          </p:cNvPr>
          <p:cNvSpPr txBox="1"/>
          <p:nvPr/>
        </p:nvSpPr>
        <p:spPr>
          <a:xfrm>
            <a:off x="848832" y="3653847"/>
            <a:ext cx="3481867" cy="307777"/>
          </a:xfrm>
          <a:prstGeom prst="rect">
            <a:avLst/>
          </a:prstGeom>
          <a:noFill/>
        </p:spPr>
        <p:txBody>
          <a:bodyPr wrap="square" rtlCol="0">
            <a:spAutoFit/>
          </a:bodyPr>
          <a:lstStyle/>
          <a:p>
            <a:r>
              <a:rPr lang="en-US" sz="1400" dirty="0">
                <a:solidFill>
                  <a:schemeClr val="accent6">
                    <a:lumMod val="85000"/>
                    <a:lumOff val="15000"/>
                  </a:schemeClr>
                </a:solidFill>
              </a:rPr>
              <a:t>Compatible across multiple markets</a:t>
            </a:r>
          </a:p>
        </p:txBody>
      </p:sp>
      <p:sp>
        <p:nvSpPr>
          <p:cNvPr id="56" name="TextBox 55">
            <a:extLst>
              <a:ext uri="{FF2B5EF4-FFF2-40B4-BE49-F238E27FC236}">
                <a16:creationId xmlns:a16="http://schemas.microsoft.com/office/drawing/2014/main" id="{9E50C713-976E-3746-00A9-C739EEC85FE6}"/>
              </a:ext>
            </a:extLst>
          </p:cNvPr>
          <p:cNvSpPr txBox="1"/>
          <p:nvPr/>
        </p:nvSpPr>
        <p:spPr>
          <a:xfrm>
            <a:off x="848832" y="4286987"/>
            <a:ext cx="4701067" cy="1092607"/>
          </a:xfrm>
          <a:prstGeom prst="rect">
            <a:avLst/>
          </a:prstGeom>
          <a:noFill/>
        </p:spPr>
        <p:txBody>
          <a:bodyPr wrap="square" rtlCol="0">
            <a:spAutoFit/>
          </a:bodyPr>
          <a:lstStyle/>
          <a:p>
            <a:r>
              <a:rPr lang="en-US" sz="1300" dirty="0"/>
              <a:t>- TAM_bot can soon reach all market participants, pending implementation of a few asset classes</a:t>
            </a:r>
          </a:p>
          <a:p>
            <a:pPr marL="285750" indent="-285750">
              <a:buFontTx/>
              <a:buChar char="-"/>
            </a:pPr>
            <a:endParaRPr lang="en-US" sz="1300" dirty="0"/>
          </a:p>
          <a:p>
            <a:r>
              <a:rPr lang="en-US" sz="1300" dirty="0"/>
              <a:t>- Currently supports equities, fixed income, crypto, and forex</a:t>
            </a:r>
          </a:p>
        </p:txBody>
      </p:sp>
      <p:pic>
        <p:nvPicPr>
          <p:cNvPr id="3" name="Picture 2" descr="A screen shot of a computer program&#10;&#10;Description automatically generated with low confidence">
            <a:extLst>
              <a:ext uri="{FF2B5EF4-FFF2-40B4-BE49-F238E27FC236}">
                <a16:creationId xmlns:a16="http://schemas.microsoft.com/office/drawing/2014/main" id="{1DB5C832-A3B6-A61F-2343-2A7F263936CA}"/>
              </a:ext>
            </a:extLst>
          </p:cNvPr>
          <p:cNvPicPr>
            <a:picLocks noChangeAspect="1"/>
          </p:cNvPicPr>
          <p:nvPr/>
        </p:nvPicPr>
        <p:blipFill>
          <a:blip r:embed="rId3"/>
          <a:stretch>
            <a:fillRect/>
          </a:stretch>
        </p:blipFill>
        <p:spPr>
          <a:xfrm>
            <a:off x="5398313" y="1263609"/>
            <a:ext cx="5223326" cy="4330781"/>
          </a:xfrm>
          <a:prstGeom prst="rect">
            <a:avLst/>
          </a:prstGeom>
        </p:spPr>
      </p:pic>
      <p:pic>
        <p:nvPicPr>
          <p:cNvPr id="6" name="Picture 5" descr="A screenshot of a computer program&#10;&#10;Description automatically generated with low confidence">
            <a:extLst>
              <a:ext uri="{FF2B5EF4-FFF2-40B4-BE49-F238E27FC236}">
                <a16:creationId xmlns:a16="http://schemas.microsoft.com/office/drawing/2014/main" id="{FE14B7B4-B138-5751-060F-3A7F0D4EE340}"/>
              </a:ext>
            </a:extLst>
          </p:cNvPr>
          <p:cNvPicPr>
            <a:picLocks noChangeAspect="1"/>
          </p:cNvPicPr>
          <p:nvPr/>
        </p:nvPicPr>
        <p:blipFill>
          <a:blip r:embed="rId4"/>
          <a:stretch>
            <a:fillRect/>
          </a:stretch>
        </p:blipFill>
        <p:spPr>
          <a:xfrm>
            <a:off x="8710133" y="3133826"/>
            <a:ext cx="3481867" cy="3854924"/>
          </a:xfrm>
          <a:prstGeom prst="rect">
            <a:avLst/>
          </a:prstGeom>
        </p:spPr>
      </p:pic>
    </p:spTree>
    <p:extLst>
      <p:ext uri="{BB962C8B-B14F-4D97-AF65-F5344CB8AC3E}">
        <p14:creationId xmlns:p14="http://schemas.microsoft.com/office/powerpoint/2010/main" val="2820158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E7069A-D5A2-C836-7D77-889758ED036B}"/>
              </a:ext>
            </a:extLst>
          </p:cNvPr>
          <p:cNvSpPr txBox="1">
            <a:spLocks/>
          </p:cNvSpPr>
          <p:nvPr/>
        </p:nvSpPr>
        <p:spPr>
          <a:xfrm>
            <a:off x="848833" y="649138"/>
            <a:ext cx="10515600" cy="4465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2"/>
                </a:solidFill>
                <a:latin typeface="+mj-lt"/>
                <a:ea typeface="+mj-ea"/>
                <a:cs typeface="+mj-cs"/>
              </a:defRPr>
            </a:lvl1pPr>
          </a:lstStyle>
          <a:p>
            <a:r>
              <a:rPr lang="en-US" sz="2000" dirty="0">
                <a:solidFill>
                  <a:schemeClr val="accent6"/>
                </a:solidFill>
              </a:rPr>
              <a:t>Market Positioning &amp; Opportunity</a:t>
            </a:r>
          </a:p>
        </p:txBody>
      </p:sp>
      <p:sp>
        <p:nvSpPr>
          <p:cNvPr id="6" name="Slide Number Placeholder 5">
            <a:extLst>
              <a:ext uri="{FF2B5EF4-FFF2-40B4-BE49-F238E27FC236}">
                <a16:creationId xmlns:a16="http://schemas.microsoft.com/office/drawing/2014/main" id="{0A19FFAD-6715-3389-5F7F-F3B616749D5E}"/>
              </a:ext>
            </a:extLst>
          </p:cNvPr>
          <p:cNvSpPr>
            <a:spLocks noGrp="1"/>
          </p:cNvSpPr>
          <p:nvPr>
            <p:ph type="sldNum" sz="quarter" idx="4"/>
          </p:nvPr>
        </p:nvSpPr>
        <p:spPr>
          <a:xfrm>
            <a:off x="11353799" y="6320155"/>
            <a:ext cx="685800" cy="365125"/>
          </a:xfrm>
        </p:spPr>
        <p:txBody>
          <a:bodyPr/>
          <a:lstStyle/>
          <a:p>
            <a:fld id="{D6013ED1-65DC-934A-9FC9-BA6BF7797867}" type="slidenum">
              <a:rPr lang="en-US" smtClean="0"/>
              <a:pPr/>
              <a:t>9</a:t>
            </a:fld>
            <a:endParaRPr lang="en-US"/>
          </a:p>
        </p:txBody>
      </p:sp>
      <p:graphicFrame>
        <p:nvGraphicFramePr>
          <p:cNvPr id="2" name="Table 4">
            <a:extLst>
              <a:ext uri="{FF2B5EF4-FFF2-40B4-BE49-F238E27FC236}">
                <a16:creationId xmlns:a16="http://schemas.microsoft.com/office/drawing/2014/main" id="{ACCC5963-B7AF-15BA-468F-B59D5F900F47}"/>
              </a:ext>
            </a:extLst>
          </p:cNvPr>
          <p:cNvGraphicFramePr>
            <a:graphicFrameLocks noGrp="1"/>
          </p:cNvGraphicFramePr>
          <p:nvPr>
            <p:extLst>
              <p:ext uri="{D42A27DB-BD31-4B8C-83A1-F6EECF244321}">
                <p14:modId xmlns:p14="http://schemas.microsoft.com/office/powerpoint/2010/main" val="704156329"/>
              </p:ext>
            </p:extLst>
          </p:nvPr>
        </p:nvGraphicFramePr>
        <p:xfrm>
          <a:off x="848833" y="1519499"/>
          <a:ext cx="5233312" cy="1600048"/>
        </p:xfrm>
        <a:graphic>
          <a:graphicData uri="http://schemas.openxmlformats.org/drawingml/2006/table">
            <a:tbl>
              <a:tblPr firstRow="1" bandRow="1">
                <a:tableStyleId>{073A0DAA-6AF3-43AB-8588-CEC1D06C72B9}</a:tableStyleId>
              </a:tblPr>
              <a:tblGrid>
                <a:gridCol w="1941477">
                  <a:extLst>
                    <a:ext uri="{9D8B030D-6E8A-4147-A177-3AD203B41FA5}">
                      <a16:colId xmlns:a16="http://schemas.microsoft.com/office/drawing/2014/main" val="2296961040"/>
                    </a:ext>
                  </a:extLst>
                </a:gridCol>
                <a:gridCol w="1430114">
                  <a:extLst>
                    <a:ext uri="{9D8B030D-6E8A-4147-A177-3AD203B41FA5}">
                      <a16:colId xmlns:a16="http://schemas.microsoft.com/office/drawing/2014/main" val="3272743044"/>
                    </a:ext>
                  </a:extLst>
                </a:gridCol>
                <a:gridCol w="1861721">
                  <a:extLst>
                    <a:ext uri="{9D8B030D-6E8A-4147-A177-3AD203B41FA5}">
                      <a16:colId xmlns:a16="http://schemas.microsoft.com/office/drawing/2014/main" val="2608524358"/>
                    </a:ext>
                  </a:extLst>
                </a:gridCol>
              </a:tblGrid>
              <a:tr h="746689">
                <a:tc>
                  <a:txBody>
                    <a:bodyPr/>
                    <a:lstStyle/>
                    <a:p>
                      <a:r>
                        <a:rPr lang="en-US" sz="1400" b="0" dirty="0"/>
                        <a:t>Product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Cost/yr.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t>@ 1 user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Cost/yr.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t>@ 100 user</a:t>
                      </a:r>
                    </a:p>
                    <a:p>
                      <a:endParaRPr lang="en-US" sz="1400" b="0" dirty="0"/>
                    </a:p>
                  </a:txBody>
                  <a:tcPr/>
                </a:tc>
                <a:extLst>
                  <a:ext uri="{0D108BD9-81ED-4DB2-BD59-A6C34878D82A}">
                    <a16:rowId xmlns:a16="http://schemas.microsoft.com/office/drawing/2014/main" val="3515566708"/>
                  </a:ext>
                </a:extLst>
              </a:tr>
              <a:tr h="533350">
                <a:tc>
                  <a:txBody>
                    <a:bodyPr/>
                    <a:lstStyle/>
                    <a:p>
                      <a:r>
                        <a:rPr lang="en-US" sz="1200" dirty="0">
                          <a:latin typeface="Courier" pitchFamily="2" charset="0"/>
                        </a:rPr>
                        <a:t>Bloomberg Terminal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C00000"/>
                          </a:solidFill>
                          <a:latin typeface="Courier" pitchFamily="2" charset="0"/>
                        </a:rPr>
                        <a:t>$25,000.00</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rgbClr val="C00000"/>
                        </a:solidFill>
                        <a:latin typeface="Courier" pitchFamily="2" charset="0"/>
                      </a:endParaRPr>
                    </a:p>
                  </a:txBody>
                  <a:tcPr/>
                </a:tc>
                <a:tc>
                  <a:txBody>
                    <a:bodyPr/>
                    <a:lstStyle/>
                    <a:p>
                      <a:pPr algn="ctr"/>
                      <a:r>
                        <a:rPr lang="en-US" sz="1200" dirty="0">
                          <a:solidFill>
                            <a:srgbClr val="C00000"/>
                          </a:solidFill>
                          <a:latin typeface="Courier" pitchFamily="2" charset="0"/>
                        </a:rPr>
                        <a:t>$2.5M</a:t>
                      </a:r>
                    </a:p>
                  </a:txBody>
                  <a:tcPr/>
                </a:tc>
                <a:extLst>
                  <a:ext uri="{0D108BD9-81ED-4DB2-BD59-A6C34878D82A}">
                    <a16:rowId xmlns:a16="http://schemas.microsoft.com/office/drawing/2014/main" val="3286583141"/>
                  </a:ext>
                </a:extLst>
              </a:tr>
              <a:tr h="320009">
                <a:tc>
                  <a:txBody>
                    <a:bodyPr/>
                    <a:lstStyle/>
                    <a:p>
                      <a:r>
                        <a:rPr lang="en-US" sz="1200" dirty="0">
                          <a:latin typeface="Courier" pitchFamily="2" charset="0"/>
                        </a:rPr>
                        <a:t>TAM_bot</a:t>
                      </a:r>
                    </a:p>
                  </a:txBody>
                  <a:tcPr/>
                </a:tc>
                <a:tc>
                  <a:txBody>
                    <a:bodyPr/>
                    <a:lstStyle/>
                    <a:p>
                      <a:pPr algn="ctr"/>
                      <a:r>
                        <a:rPr lang="en-US" sz="1200" dirty="0">
                          <a:solidFill>
                            <a:srgbClr val="009537"/>
                          </a:solidFill>
                          <a:latin typeface="Courier" pitchFamily="2" charset="0"/>
                        </a:rPr>
                        <a:t>$5,000.00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9537"/>
                          </a:solidFill>
                          <a:latin typeface="Courier" pitchFamily="2" charset="0"/>
                        </a:rPr>
                        <a:t>$25,000.00</a:t>
                      </a:r>
                    </a:p>
                  </a:txBody>
                  <a:tcPr/>
                </a:tc>
                <a:extLst>
                  <a:ext uri="{0D108BD9-81ED-4DB2-BD59-A6C34878D82A}">
                    <a16:rowId xmlns:a16="http://schemas.microsoft.com/office/drawing/2014/main" val="2267623869"/>
                  </a:ext>
                </a:extLst>
              </a:tr>
            </a:tbl>
          </a:graphicData>
        </a:graphic>
      </p:graphicFrame>
      <p:sp>
        <p:nvSpPr>
          <p:cNvPr id="5" name="Rounded Rectangle 4">
            <a:extLst>
              <a:ext uri="{FF2B5EF4-FFF2-40B4-BE49-F238E27FC236}">
                <a16:creationId xmlns:a16="http://schemas.microsoft.com/office/drawing/2014/main" id="{806F9762-3168-B827-8E76-4788F11EE263}"/>
              </a:ext>
            </a:extLst>
          </p:cNvPr>
          <p:cNvSpPr/>
          <p:nvPr/>
        </p:nvSpPr>
        <p:spPr>
          <a:xfrm>
            <a:off x="6434384" y="1382865"/>
            <a:ext cx="4824854" cy="839883"/>
          </a:xfrm>
          <a:prstGeom prst="round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0A4D2AF-9615-A675-E676-B2FEE73778B4}"/>
              </a:ext>
            </a:extLst>
          </p:cNvPr>
          <p:cNvSpPr txBox="1"/>
          <p:nvPr/>
        </p:nvSpPr>
        <p:spPr>
          <a:xfrm>
            <a:off x="6583112" y="1479640"/>
            <a:ext cx="4527398" cy="646331"/>
          </a:xfrm>
          <a:prstGeom prst="rect">
            <a:avLst/>
          </a:prstGeom>
          <a:noFill/>
        </p:spPr>
        <p:txBody>
          <a:bodyPr wrap="square" rtlCol="0">
            <a:spAutoFit/>
          </a:bodyPr>
          <a:lstStyle/>
          <a:p>
            <a:r>
              <a:rPr lang="en-US" sz="1200" dirty="0">
                <a:solidFill>
                  <a:schemeClr val="accent6">
                    <a:lumMod val="85000"/>
                    <a:lumOff val="15000"/>
                  </a:schemeClr>
                </a:solidFill>
                <a:latin typeface="Courier" pitchFamily="2" charset="0"/>
              </a:rPr>
              <a:t>TAM_bot will offer a baseline subscriptions for individuals and a comprehensive enterprise solution including onboarding and consulting</a:t>
            </a:r>
          </a:p>
        </p:txBody>
      </p:sp>
      <p:graphicFrame>
        <p:nvGraphicFramePr>
          <p:cNvPr id="8" name="Chart 7">
            <a:extLst>
              <a:ext uri="{FF2B5EF4-FFF2-40B4-BE49-F238E27FC236}">
                <a16:creationId xmlns:a16="http://schemas.microsoft.com/office/drawing/2014/main" id="{4790334B-4A35-2117-8E91-679F9EB750A0}"/>
              </a:ext>
            </a:extLst>
          </p:cNvPr>
          <p:cNvGraphicFramePr/>
          <p:nvPr>
            <p:extLst>
              <p:ext uri="{D42A27DB-BD31-4B8C-83A1-F6EECF244321}">
                <p14:modId xmlns:p14="http://schemas.microsoft.com/office/powerpoint/2010/main" val="1858325505"/>
              </p:ext>
            </p:extLst>
          </p:nvPr>
        </p:nvGraphicFramePr>
        <p:xfrm>
          <a:off x="6478764" y="2319523"/>
          <a:ext cx="4736093" cy="21060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9DAFBA29-8334-4B24-3B37-A7A8AF8DF1F7}"/>
              </a:ext>
            </a:extLst>
          </p:cNvPr>
          <p:cNvGraphicFramePr/>
          <p:nvPr>
            <p:extLst>
              <p:ext uri="{D42A27DB-BD31-4B8C-83A1-F6EECF244321}">
                <p14:modId xmlns:p14="http://schemas.microsoft.com/office/powerpoint/2010/main" val="53627392"/>
              </p:ext>
            </p:extLst>
          </p:nvPr>
        </p:nvGraphicFramePr>
        <p:xfrm>
          <a:off x="6478764" y="4512869"/>
          <a:ext cx="4631746" cy="192453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Table 4">
            <a:extLst>
              <a:ext uri="{FF2B5EF4-FFF2-40B4-BE49-F238E27FC236}">
                <a16:creationId xmlns:a16="http://schemas.microsoft.com/office/drawing/2014/main" id="{C774F856-1D16-109C-A02C-B854AADDB3D5}"/>
              </a:ext>
            </a:extLst>
          </p:cNvPr>
          <p:cNvGraphicFramePr>
            <a:graphicFrameLocks noGrp="1"/>
          </p:cNvGraphicFramePr>
          <p:nvPr>
            <p:extLst>
              <p:ext uri="{D42A27DB-BD31-4B8C-83A1-F6EECF244321}">
                <p14:modId xmlns:p14="http://schemas.microsoft.com/office/powerpoint/2010/main" val="1714979947"/>
              </p:ext>
            </p:extLst>
          </p:nvPr>
        </p:nvGraphicFramePr>
        <p:xfrm>
          <a:off x="848833" y="3543341"/>
          <a:ext cx="5233312" cy="1591361"/>
        </p:xfrm>
        <a:graphic>
          <a:graphicData uri="http://schemas.openxmlformats.org/drawingml/2006/table">
            <a:tbl>
              <a:tblPr firstRow="1" bandRow="1">
                <a:tableStyleId>{073A0DAA-6AF3-43AB-8588-CEC1D06C72B9}</a:tableStyleId>
              </a:tblPr>
              <a:tblGrid>
                <a:gridCol w="1941477">
                  <a:extLst>
                    <a:ext uri="{9D8B030D-6E8A-4147-A177-3AD203B41FA5}">
                      <a16:colId xmlns:a16="http://schemas.microsoft.com/office/drawing/2014/main" val="2296961040"/>
                    </a:ext>
                  </a:extLst>
                </a:gridCol>
                <a:gridCol w="1430114">
                  <a:extLst>
                    <a:ext uri="{9D8B030D-6E8A-4147-A177-3AD203B41FA5}">
                      <a16:colId xmlns:a16="http://schemas.microsoft.com/office/drawing/2014/main" val="3272743044"/>
                    </a:ext>
                  </a:extLst>
                </a:gridCol>
                <a:gridCol w="1861721">
                  <a:extLst>
                    <a:ext uri="{9D8B030D-6E8A-4147-A177-3AD203B41FA5}">
                      <a16:colId xmlns:a16="http://schemas.microsoft.com/office/drawing/2014/main" val="2608524358"/>
                    </a:ext>
                  </a:extLst>
                </a:gridCol>
              </a:tblGrid>
              <a:tr h="0">
                <a:tc>
                  <a:txBody>
                    <a:bodyPr/>
                    <a:lstStyle/>
                    <a:p>
                      <a:r>
                        <a:rPr lang="en-US" sz="1400" b="0" dirty="0"/>
                        <a:t>Item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t>Proj</a:t>
                      </a:r>
                      <a:r>
                        <a:rPr lang="en-US" sz="1400" b="0" dirty="0"/>
                        <a:t>.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t>FY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err="1"/>
                        <a:t>Proj</a:t>
                      </a:r>
                      <a:r>
                        <a:rPr lang="en-US" sz="1400" b="0" dirty="0"/>
                        <a:t>. Cost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1" dirty="0"/>
                        <a:t>FY 2026</a:t>
                      </a:r>
                    </a:p>
                    <a:p>
                      <a:endParaRPr lang="en-US" sz="1400" b="0" dirty="0"/>
                    </a:p>
                  </a:txBody>
                  <a:tcPr/>
                </a:tc>
                <a:extLst>
                  <a:ext uri="{0D108BD9-81ED-4DB2-BD59-A6C34878D82A}">
                    <a16:rowId xmlns:a16="http://schemas.microsoft.com/office/drawing/2014/main" val="3515566708"/>
                  </a:ext>
                </a:extLst>
              </a:tr>
              <a:tr h="324097">
                <a:tc>
                  <a:txBody>
                    <a:bodyPr/>
                    <a:lstStyle/>
                    <a:p>
                      <a:r>
                        <a:rPr lang="en-US" sz="1200" dirty="0">
                          <a:latin typeface="Courier" pitchFamily="2" charset="0"/>
                        </a:rPr>
                        <a:t>Research &amp; Development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ourier" pitchFamily="2" charset="0"/>
                        </a:rPr>
                        <a:t>$500,000.00</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Courier" pitchFamily="2" charset="0"/>
                      </a:endParaRPr>
                    </a:p>
                  </a:txBody>
                  <a:tcPr/>
                </a:tc>
                <a:tc>
                  <a:txBody>
                    <a:bodyPr/>
                    <a:lstStyle/>
                    <a:p>
                      <a:pPr algn="ctr"/>
                      <a:r>
                        <a:rPr lang="en-US" sz="1200" dirty="0">
                          <a:solidFill>
                            <a:schemeClr val="bg1"/>
                          </a:solidFill>
                          <a:latin typeface="Courier" pitchFamily="2" charset="0"/>
                        </a:rPr>
                        <a:t>$100K – $250K</a:t>
                      </a:r>
                    </a:p>
                  </a:txBody>
                  <a:tcPr/>
                </a:tc>
                <a:extLst>
                  <a:ext uri="{0D108BD9-81ED-4DB2-BD59-A6C34878D82A}">
                    <a16:rowId xmlns:a16="http://schemas.microsoft.com/office/drawing/2014/main" val="3286583141"/>
                  </a:ext>
                </a:extLst>
              </a:tr>
              <a:tr h="494081">
                <a:tc>
                  <a:txBody>
                    <a:bodyPr/>
                    <a:lstStyle/>
                    <a:p>
                      <a:r>
                        <a:rPr lang="en-US" sz="1200" dirty="0">
                          <a:latin typeface="Courier" pitchFamily="2" charset="0"/>
                        </a:rPr>
                        <a:t>Operating Expenses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ourier" pitchFamily="2" charset="0"/>
                        </a:rPr>
                        <a:t>$750,000.00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Courier" pitchFamily="2" charset="0"/>
                        </a:rPr>
                        <a:t>$1.5M – $2.0M</a:t>
                      </a:r>
                    </a:p>
                  </a:txBody>
                  <a:tcPr/>
                </a:tc>
                <a:extLst>
                  <a:ext uri="{0D108BD9-81ED-4DB2-BD59-A6C34878D82A}">
                    <a16:rowId xmlns:a16="http://schemas.microsoft.com/office/drawing/2014/main" val="2267623869"/>
                  </a:ext>
                </a:extLst>
              </a:tr>
            </a:tbl>
          </a:graphicData>
        </a:graphic>
      </p:graphicFrame>
      <p:sp>
        <p:nvSpPr>
          <p:cNvPr id="12" name="TextBox 11">
            <a:extLst>
              <a:ext uri="{FF2B5EF4-FFF2-40B4-BE49-F238E27FC236}">
                <a16:creationId xmlns:a16="http://schemas.microsoft.com/office/drawing/2014/main" id="{ACB3F347-DB37-D884-7A5F-D44AD54CFDF9}"/>
              </a:ext>
            </a:extLst>
          </p:cNvPr>
          <p:cNvSpPr txBox="1"/>
          <p:nvPr/>
        </p:nvSpPr>
        <p:spPr>
          <a:xfrm>
            <a:off x="848833" y="5439510"/>
            <a:ext cx="5029453" cy="600164"/>
          </a:xfrm>
          <a:prstGeom prst="rect">
            <a:avLst/>
          </a:prstGeom>
          <a:noFill/>
        </p:spPr>
        <p:txBody>
          <a:bodyPr wrap="square" rtlCol="0">
            <a:spAutoFit/>
          </a:bodyPr>
          <a:lstStyle/>
          <a:p>
            <a:r>
              <a:rPr lang="en-US" sz="1100" i="1" dirty="0"/>
              <a:t>Hosting occurs off site at no cost to Hibiscus</a:t>
            </a:r>
          </a:p>
          <a:p>
            <a:endParaRPr lang="en-US" sz="1100" i="1" dirty="0"/>
          </a:p>
          <a:p>
            <a:r>
              <a:rPr lang="en-US" sz="1100" i="1" dirty="0"/>
              <a:t>Op-Ex forecasted to remain under ~$2M through FY26</a:t>
            </a:r>
          </a:p>
        </p:txBody>
      </p:sp>
    </p:spTree>
    <p:extLst>
      <p:ext uri="{BB962C8B-B14F-4D97-AF65-F5344CB8AC3E}">
        <p14:creationId xmlns:p14="http://schemas.microsoft.com/office/powerpoint/2010/main" val="287412622"/>
      </p:ext>
    </p:extLst>
  </p:cSld>
  <p:clrMapOvr>
    <a:masterClrMapping/>
  </p:clrMapOvr>
</p:sld>
</file>

<file path=ppt/theme/theme1.xml><?xml version="1.0" encoding="utf-8"?>
<a:theme xmlns:a="http://schemas.openxmlformats.org/drawingml/2006/main" name="Office Theme">
  <a:themeElements>
    <a:clrScheme name="Custom 3">
      <a:dk1>
        <a:srgbClr val="222222"/>
      </a:dk1>
      <a:lt1>
        <a:srgbClr val="FFFFFF"/>
      </a:lt1>
      <a:dk2>
        <a:srgbClr val="FDD036"/>
      </a:dk2>
      <a:lt2>
        <a:srgbClr val="E7E6E6"/>
      </a:lt2>
      <a:accent1>
        <a:srgbClr val="FFFFFF"/>
      </a:accent1>
      <a:accent2>
        <a:srgbClr val="FFFFFF"/>
      </a:accent2>
      <a:accent3>
        <a:srgbClr val="656565"/>
      </a:accent3>
      <a:accent4>
        <a:srgbClr val="FFFFFF"/>
      </a:accent4>
      <a:accent5>
        <a:srgbClr val="000000"/>
      </a:accent5>
      <a:accent6>
        <a:srgbClr val="000000"/>
      </a:accent6>
      <a:hlink>
        <a:srgbClr val="FDD035"/>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974</Words>
  <Application>Microsoft Macintosh PowerPoint</Application>
  <PresentationFormat>Widescreen</PresentationFormat>
  <Paragraphs>129</Paragraphs>
  <Slides>9</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Consolas</vt:lpstr>
      <vt:lpstr>Courier</vt:lpstr>
      <vt:lpstr>Lucida Console</vt:lpstr>
      <vt:lpstr>Verdana</vt:lpstr>
      <vt:lpstr>Office Theme</vt:lpstr>
      <vt:lpstr>TAM</vt:lpstr>
      <vt:lpstr>The Team</vt:lpstr>
      <vt:lpstr>Table of contents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Coleman Child</dc:creator>
  <cp:lastModifiedBy>Miles Child</cp:lastModifiedBy>
  <cp:revision>1</cp:revision>
  <dcterms:created xsi:type="dcterms:W3CDTF">2023-06-11T17:03:38Z</dcterms:created>
  <dcterms:modified xsi:type="dcterms:W3CDTF">2023-06-11T23:50:37Z</dcterms:modified>
</cp:coreProperties>
</file>